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26"/>
  </p:notesMasterIdLst>
  <p:handoutMasterIdLst>
    <p:handoutMasterId r:id="rId27"/>
  </p:handoutMasterIdLst>
  <p:sldIdLst>
    <p:sldId id="256" r:id="rId6"/>
    <p:sldId id="259" r:id="rId7"/>
    <p:sldId id="304" r:id="rId8"/>
    <p:sldId id="302" r:id="rId9"/>
    <p:sldId id="298" r:id="rId10"/>
    <p:sldId id="295" r:id="rId11"/>
    <p:sldId id="306" r:id="rId12"/>
    <p:sldId id="307" r:id="rId13"/>
    <p:sldId id="308" r:id="rId14"/>
    <p:sldId id="309" r:id="rId15"/>
    <p:sldId id="310" r:id="rId16"/>
    <p:sldId id="311" r:id="rId17"/>
    <p:sldId id="312" r:id="rId18"/>
    <p:sldId id="313" r:id="rId19"/>
    <p:sldId id="314" r:id="rId20"/>
    <p:sldId id="315" r:id="rId21"/>
    <p:sldId id="303" r:id="rId22"/>
    <p:sldId id="297" r:id="rId23"/>
    <p:sldId id="305" r:id="rId24"/>
    <p:sldId id="273" r:id="rId25"/>
  </p:sldIdLst>
  <p:sldSz cx="9144000" cy="6858000" type="screen4x3"/>
  <p:notesSz cx="6797675" cy="9926638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96">
          <p15:clr>
            <a:srgbClr val="A4A3A4"/>
          </p15:clr>
        </p15:guide>
        <p15:guide id="2" pos="39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B7"/>
    <a:srgbClr val="0076C0"/>
    <a:srgbClr val="00589A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78" autoAdjust="0"/>
    <p:restoredTop sz="86332" autoAdjust="0"/>
  </p:normalViewPr>
  <p:slideViewPr>
    <p:cSldViewPr snapToGrid="0" snapToObjects="1">
      <p:cViewPr>
        <p:scale>
          <a:sx n="80" d="100"/>
          <a:sy n="80" d="100"/>
        </p:scale>
        <p:origin x="114" y="-306"/>
      </p:cViewPr>
      <p:guideLst>
        <p:guide orient="horz" pos="4196"/>
        <p:guide pos="3988"/>
      </p:guideLst>
    </p:cSldViewPr>
  </p:slideViewPr>
  <p:outlineViewPr>
    <p:cViewPr>
      <p:scale>
        <a:sx n="33" d="100"/>
        <a:sy n="33" d="100"/>
      </p:scale>
      <p:origin x="25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51" d="100"/>
          <a:sy n="51" d="100"/>
        </p:scale>
        <p:origin x="-1932" y="-10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0763ED-E6F2-4B85-A4F9-EEE44025005F}" type="doc">
      <dgm:prSet loTypeId="urn:microsoft.com/office/officeart/2005/8/layout/default#1" loCatId="list" qsTypeId="urn:microsoft.com/office/officeart/2005/8/quickstyle/simple1#2" qsCatId="simple" csTypeId="urn:microsoft.com/office/officeart/2005/8/colors/accent1_2#3" csCatId="accent1" phldr="1"/>
      <dgm:spPr/>
      <dgm:t>
        <a:bodyPr/>
        <a:lstStyle/>
        <a:p>
          <a:endParaRPr lang="en-US"/>
        </a:p>
      </dgm:t>
    </dgm:pt>
    <dgm:pt modelId="{A968C1ED-331A-4D0C-8451-5F2777C7FA0B}">
      <dgm:prSet phldrT="[Text]" custT="1"/>
      <dgm:spPr>
        <a:solidFill>
          <a:srgbClr val="7030A0">
            <a:alpha val="53000"/>
          </a:srgbClr>
        </a:solidFill>
        <a:ln>
          <a:solidFill>
            <a:schemeClr val="tx1"/>
          </a:solidFill>
        </a:ln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dirty="0" err="1" smtClean="0">
              <a:solidFill>
                <a:schemeClr val="tx1"/>
              </a:solidFill>
            </a:rPr>
            <a:t>Discriminación</a:t>
          </a:r>
          <a:r>
            <a:rPr lang="en-US" sz="2000" dirty="0" smtClean="0">
              <a:solidFill>
                <a:schemeClr val="tx1"/>
              </a:solidFill>
            </a:rPr>
            <a:t> </a:t>
          </a:r>
          <a:r>
            <a:rPr lang="en-US" sz="2000" dirty="0" err="1" smtClean="0">
              <a:solidFill>
                <a:schemeClr val="tx1"/>
              </a:solidFill>
            </a:rPr>
            <a:t>indirecta</a:t>
          </a:r>
          <a:r>
            <a:rPr lang="en-US" sz="2000" dirty="0" smtClean="0">
              <a:solidFill>
                <a:schemeClr val="tx1"/>
              </a:solidFill>
            </a:rPr>
            <a:t>  </a:t>
          </a:r>
        </a:p>
        <a:p>
          <a:pPr defTabSz="800100">
            <a:spcBef>
              <a:spcPct val="0"/>
            </a:spcBef>
            <a:spcAft>
              <a:spcPct val="35000"/>
            </a:spcAft>
          </a:pPr>
          <a:endParaRPr lang="en-US" dirty="0"/>
        </a:p>
      </dgm:t>
    </dgm:pt>
    <dgm:pt modelId="{558AAFB1-6604-4DC5-A160-4547023DA7A2}" type="parTrans" cxnId="{D04833FD-6AAF-4309-9A0C-814159732EA4}">
      <dgm:prSet/>
      <dgm:spPr/>
      <dgm:t>
        <a:bodyPr/>
        <a:lstStyle/>
        <a:p>
          <a:endParaRPr lang="en-US"/>
        </a:p>
      </dgm:t>
    </dgm:pt>
    <dgm:pt modelId="{E8E99FBA-7B84-4CD4-B37F-004191D9A0EB}" type="sibTrans" cxnId="{D04833FD-6AAF-4309-9A0C-814159732EA4}">
      <dgm:prSet/>
      <dgm:spPr/>
      <dgm:t>
        <a:bodyPr/>
        <a:lstStyle/>
        <a:p>
          <a:endParaRPr lang="en-US"/>
        </a:p>
      </dgm:t>
    </dgm:pt>
    <dgm:pt modelId="{E9E4AA53-727B-4266-AF76-7CD48FD5D4F9}">
      <dgm:prSet phldrT="[Text]" custT="1"/>
      <dgm:spPr>
        <a:solidFill>
          <a:schemeClr val="bg1">
            <a:lumMod val="75000"/>
          </a:schemeClr>
        </a:solidFill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6000" dirty="0" smtClean="0">
              <a:solidFill>
                <a:schemeClr val="tx1"/>
              </a:solidFill>
            </a:rPr>
            <a:t>?</a:t>
          </a:r>
          <a:endParaRPr lang="en-US" sz="6000" dirty="0">
            <a:solidFill>
              <a:schemeClr val="tx1"/>
            </a:solidFill>
          </a:endParaRPr>
        </a:p>
      </dgm:t>
    </dgm:pt>
    <dgm:pt modelId="{CE94B7B2-8ECA-43EA-A7AB-49835A56C9B3}" type="parTrans" cxnId="{56D1CAB9-C11B-47DC-92F8-627B0435C639}">
      <dgm:prSet/>
      <dgm:spPr/>
      <dgm:t>
        <a:bodyPr/>
        <a:lstStyle/>
        <a:p>
          <a:endParaRPr lang="en-US"/>
        </a:p>
      </dgm:t>
    </dgm:pt>
    <dgm:pt modelId="{5E1628B8-875F-4CE7-8412-9357562F44A9}" type="sibTrans" cxnId="{56D1CAB9-C11B-47DC-92F8-627B0435C639}">
      <dgm:prSet/>
      <dgm:spPr/>
      <dgm:t>
        <a:bodyPr/>
        <a:lstStyle/>
        <a:p>
          <a:endParaRPr lang="en-US"/>
        </a:p>
      </dgm:t>
    </dgm:pt>
    <dgm:pt modelId="{5E880043-7CAD-4D75-8FFC-B8B97C01B902}">
      <dgm:prSet phldrT="[Text]" custT="1"/>
      <dgm:spPr>
        <a:solidFill>
          <a:srgbClr val="00B0F0">
            <a:alpha val="53000"/>
          </a:srgbClr>
        </a:solidFill>
        <a:ln>
          <a:solidFill>
            <a:schemeClr val="tx1"/>
          </a:solidFill>
        </a:ln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dirty="0" err="1" smtClean="0">
              <a:solidFill>
                <a:schemeClr val="tx1"/>
              </a:solidFill>
            </a:rPr>
            <a:t>Discriminación</a:t>
          </a:r>
          <a:r>
            <a:rPr lang="en-US" sz="2000" dirty="0" smtClean="0">
              <a:solidFill>
                <a:schemeClr val="tx1"/>
              </a:solidFill>
            </a:rPr>
            <a:t> </a:t>
          </a:r>
          <a:r>
            <a:rPr lang="en-US" sz="2000" dirty="0" err="1" smtClean="0">
              <a:solidFill>
                <a:schemeClr val="tx1"/>
              </a:solidFill>
            </a:rPr>
            <a:t>directa</a:t>
          </a:r>
          <a:endParaRPr lang="en-US" sz="2000" dirty="0" smtClean="0">
            <a:solidFill>
              <a:schemeClr val="tx1"/>
            </a:solidFill>
          </a:endParaRPr>
        </a:p>
        <a:p>
          <a:pPr defTabSz="1200150">
            <a:spcBef>
              <a:spcPct val="0"/>
            </a:spcBef>
            <a:spcAft>
              <a:spcPct val="35000"/>
            </a:spcAft>
          </a:pPr>
          <a:endParaRPr lang="en-US" dirty="0"/>
        </a:p>
      </dgm:t>
    </dgm:pt>
    <dgm:pt modelId="{0CAC28AF-DEE9-4296-B2A8-3BD3E975604F}" type="parTrans" cxnId="{56EFB0CC-BB8B-46A8-8033-CCB6676B5D62}">
      <dgm:prSet/>
      <dgm:spPr/>
      <dgm:t>
        <a:bodyPr/>
        <a:lstStyle/>
        <a:p>
          <a:endParaRPr lang="en-US"/>
        </a:p>
      </dgm:t>
    </dgm:pt>
    <dgm:pt modelId="{D6AA066B-B7E2-4CD9-9769-A77E47ADA612}" type="sibTrans" cxnId="{56EFB0CC-BB8B-46A8-8033-CCB6676B5D62}">
      <dgm:prSet/>
      <dgm:spPr/>
      <dgm:t>
        <a:bodyPr/>
        <a:lstStyle/>
        <a:p>
          <a:endParaRPr lang="en-US"/>
        </a:p>
      </dgm:t>
    </dgm:pt>
    <dgm:pt modelId="{56013055-A85F-4E8F-98C3-97902EADED32}">
      <dgm:prSet phldrT="[Text]" custT="1"/>
      <dgm:spPr>
        <a:solidFill>
          <a:srgbClr val="00B050">
            <a:alpha val="53000"/>
          </a:srgbClr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2000" dirty="0" err="1" smtClean="0">
              <a:solidFill>
                <a:schemeClr val="tx1"/>
              </a:solidFill>
            </a:rPr>
            <a:t>Discriminación</a:t>
          </a:r>
          <a:r>
            <a:rPr lang="en-US" sz="2000" dirty="0" smtClean="0">
              <a:solidFill>
                <a:schemeClr val="tx1"/>
              </a:solidFill>
            </a:rPr>
            <a:t> </a:t>
          </a:r>
          <a:r>
            <a:rPr lang="en-US" sz="2000" dirty="0" err="1" smtClean="0">
              <a:solidFill>
                <a:schemeClr val="tx1"/>
              </a:solidFill>
            </a:rPr>
            <a:t>sistemática</a:t>
          </a:r>
          <a:endParaRPr lang="en-US" sz="2000" dirty="0">
            <a:solidFill>
              <a:schemeClr val="tx1"/>
            </a:solidFill>
          </a:endParaRPr>
        </a:p>
      </dgm:t>
    </dgm:pt>
    <dgm:pt modelId="{5B8631A1-CBC9-48A5-A07C-E39C446671D0}" type="parTrans" cxnId="{2009F405-AF24-452F-8146-26C90BD77749}">
      <dgm:prSet/>
      <dgm:spPr/>
      <dgm:t>
        <a:bodyPr/>
        <a:lstStyle/>
        <a:p>
          <a:endParaRPr lang="en-US"/>
        </a:p>
      </dgm:t>
    </dgm:pt>
    <dgm:pt modelId="{8E8C8EFE-1574-48D8-94E6-06BB219DBCEB}" type="sibTrans" cxnId="{2009F405-AF24-452F-8146-26C90BD77749}">
      <dgm:prSet/>
      <dgm:spPr/>
      <dgm:t>
        <a:bodyPr/>
        <a:lstStyle/>
        <a:p>
          <a:endParaRPr lang="en-US"/>
        </a:p>
      </dgm:t>
    </dgm:pt>
    <dgm:pt modelId="{799CEA30-402E-4BD8-921B-958373253CD6}">
      <dgm:prSet phldrT="[Text]" custT="1"/>
      <dgm:spPr>
        <a:solidFill>
          <a:schemeClr val="bg1">
            <a:lumMod val="75000"/>
          </a:schemeClr>
        </a:solidFill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6000" dirty="0" smtClean="0">
              <a:solidFill>
                <a:schemeClr val="tx1"/>
              </a:solidFill>
            </a:rPr>
            <a:t>?</a:t>
          </a:r>
        </a:p>
        <a:p>
          <a:pPr defTabSz="1200150">
            <a:spcBef>
              <a:spcPct val="0"/>
            </a:spcBef>
            <a:spcAft>
              <a:spcPct val="35000"/>
            </a:spcAft>
          </a:pPr>
          <a:endParaRPr lang="en-US" dirty="0"/>
        </a:p>
      </dgm:t>
    </dgm:pt>
    <dgm:pt modelId="{DA0BB6F8-5FD4-4272-AFB2-5EB8404A0B1D}" type="parTrans" cxnId="{544F400E-5B79-4B75-AF68-E7BC6923D7E4}">
      <dgm:prSet/>
      <dgm:spPr/>
      <dgm:t>
        <a:bodyPr/>
        <a:lstStyle/>
        <a:p>
          <a:endParaRPr lang="en-US"/>
        </a:p>
      </dgm:t>
    </dgm:pt>
    <dgm:pt modelId="{8058DA2D-E409-48BD-9283-2AD861657AFD}" type="sibTrans" cxnId="{544F400E-5B79-4B75-AF68-E7BC6923D7E4}">
      <dgm:prSet/>
      <dgm:spPr/>
      <dgm:t>
        <a:bodyPr/>
        <a:lstStyle/>
        <a:p>
          <a:endParaRPr lang="en-US"/>
        </a:p>
      </dgm:t>
    </dgm:pt>
    <dgm:pt modelId="{284D1538-C558-4674-A9FF-65AD9AD4B0C2}">
      <dgm:prSet custT="1"/>
      <dgm:spPr>
        <a:solidFill>
          <a:srgbClr val="92D050">
            <a:alpha val="53000"/>
          </a:srgbClr>
        </a:solidFill>
        <a:ln>
          <a:solidFill>
            <a:schemeClr val="tx1"/>
          </a:solidFill>
        </a:ln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dirty="0" smtClean="0">
              <a:solidFill>
                <a:schemeClr val="tx1"/>
              </a:solidFill>
            </a:rPr>
            <a:t> </a:t>
          </a:r>
          <a:r>
            <a:rPr lang="en-US" sz="2000" dirty="0" err="1" smtClean="0">
              <a:solidFill>
                <a:schemeClr val="tx1"/>
              </a:solidFill>
            </a:rPr>
            <a:t>Discriminación</a:t>
          </a:r>
          <a:r>
            <a:rPr lang="en-US" sz="2000" dirty="0" smtClean="0">
              <a:solidFill>
                <a:schemeClr val="tx1"/>
              </a:solidFill>
            </a:rPr>
            <a:t> de derecho</a:t>
          </a:r>
        </a:p>
        <a:p>
          <a:pPr defTabSz="1200150">
            <a:spcBef>
              <a:spcPct val="0"/>
            </a:spcBef>
            <a:spcAft>
              <a:spcPct val="35000"/>
            </a:spcAft>
          </a:pPr>
          <a:endParaRPr lang="en-US" dirty="0">
            <a:solidFill>
              <a:schemeClr val="tx1"/>
            </a:solidFill>
          </a:endParaRPr>
        </a:p>
      </dgm:t>
    </dgm:pt>
    <dgm:pt modelId="{3BDFCF64-DDCC-4488-AF6E-F05641334CA7}" type="parTrans" cxnId="{6761CDE6-1EA0-4EAB-BC95-42A80FDF230A}">
      <dgm:prSet/>
      <dgm:spPr/>
      <dgm:t>
        <a:bodyPr/>
        <a:lstStyle/>
        <a:p>
          <a:endParaRPr lang="en-US"/>
        </a:p>
      </dgm:t>
    </dgm:pt>
    <dgm:pt modelId="{8EA7FC02-F134-42F8-88C5-6729023A6696}" type="sibTrans" cxnId="{6761CDE6-1EA0-4EAB-BC95-42A80FDF230A}">
      <dgm:prSet/>
      <dgm:spPr/>
      <dgm:t>
        <a:bodyPr/>
        <a:lstStyle/>
        <a:p>
          <a:endParaRPr lang="en-US"/>
        </a:p>
      </dgm:t>
    </dgm:pt>
    <dgm:pt modelId="{96403ED9-9406-4683-89A7-421D73CD4787}">
      <dgm:prSet custT="1"/>
      <dgm:spPr>
        <a:solidFill>
          <a:schemeClr val="bg1">
            <a:lumMod val="75000"/>
          </a:schemeClr>
        </a:solidFill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pPr marL="0" marR="0" lvl="2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6000" dirty="0" smtClean="0">
              <a:solidFill>
                <a:schemeClr val="tx1"/>
              </a:solidFill>
            </a:rPr>
            <a:t>?</a:t>
          </a:r>
        </a:p>
        <a:p>
          <a:pPr defTabSz="2311400">
            <a:spcBef>
              <a:spcPct val="0"/>
            </a:spcBef>
            <a:spcAft>
              <a:spcPct val="35000"/>
            </a:spcAft>
          </a:pPr>
          <a:endParaRPr lang="en-US" dirty="0"/>
        </a:p>
      </dgm:t>
    </dgm:pt>
    <dgm:pt modelId="{FDB4FD96-9D2A-42F0-A25A-5DD4B1AC9B6E}" type="parTrans" cxnId="{4D4DF878-AAFB-4A69-8C07-728AE120CEE2}">
      <dgm:prSet/>
      <dgm:spPr/>
      <dgm:t>
        <a:bodyPr/>
        <a:lstStyle/>
        <a:p>
          <a:endParaRPr lang="en-US"/>
        </a:p>
      </dgm:t>
    </dgm:pt>
    <dgm:pt modelId="{87B0B3F0-942D-41AF-80A8-3DFFC6371D89}" type="sibTrans" cxnId="{4D4DF878-AAFB-4A69-8C07-728AE120CEE2}">
      <dgm:prSet/>
      <dgm:spPr/>
      <dgm:t>
        <a:bodyPr/>
        <a:lstStyle/>
        <a:p>
          <a:endParaRPr lang="en-US"/>
        </a:p>
      </dgm:t>
    </dgm:pt>
    <dgm:pt modelId="{FDE30016-925E-46E0-8FB3-12B71FDC3D0C}">
      <dgm:prSet custT="1"/>
      <dgm:spPr>
        <a:solidFill>
          <a:schemeClr val="accent3">
            <a:alpha val="53000"/>
          </a:schemeClr>
        </a:solidFill>
        <a:ln>
          <a:solidFill>
            <a:schemeClr val="tx1"/>
          </a:solidFill>
        </a:ln>
      </dgm:spPr>
      <dgm:t>
        <a:bodyPr/>
        <a:lstStyle/>
        <a:p>
          <a:pPr defTabSz="1200150">
            <a:spcBef>
              <a:spcPct val="0"/>
            </a:spcBef>
            <a:spcAft>
              <a:spcPct val="35000"/>
            </a:spcAft>
          </a:pPr>
          <a:r>
            <a:rPr lang="en-US" sz="2000" dirty="0" err="1" smtClean="0">
              <a:solidFill>
                <a:schemeClr val="tx1"/>
              </a:solidFill>
            </a:rPr>
            <a:t>Discriminación</a:t>
          </a:r>
          <a:r>
            <a:rPr lang="en-US" sz="2000" dirty="0" smtClean="0">
              <a:solidFill>
                <a:schemeClr val="tx1"/>
              </a:solidFill>
            </a:rPr>
            <a:t> de </a:t>
          </a:r>
          <a:r>
            <a:rPr lang="en-US" sz="2000" dirty="0" err="1" smtClean="0">
              <a:solidFill>
                <a:schemeClr val="tx1"/>
              </a:solidFill>
            </a:rPr>
            <a:t>hecho</a:t>
          </a:r>
          <a:endParaRPr lang="en-US" sz="2000" dirty="0">
            <a:solidFill>
              <a:schemeClr val="tx1"/>
            </a:solidFill>
          </a:endParaRPr>
        </a:p>
      </dgm:t>
    </dgm:pt>
    <dgm:pt modelId="{4E00E965-A638-45A1-A060-A4B176D3B747}" type="parTrans" cxnId="{0D6905B5-351B-44B3-93F6-C493E9BEF652}">
      <dgm:prSet/>
      <dgm:spPr/>
      <dgm:t>
        <a:bodyPr/>
        <a:lstStyle/>
        <a:p>
          <a:endParaRPr lang="en-US"/>
        </a:p>
      </dgm:t>
    </dgm:pt>
    <dgm:pt modelId="{3902B729-4015-4EAF-92ED-BFC34877FF25}" type="sibTrans" cxnId="{0D6905B5-351B-44B3-93F6-C493E9BEF652}">
      <dgm:prSet/>
      <dgm:spPr/>
      <dgm:t>
        <a:bodyPr/>
        <a:lstStyle/>
        <a:p>
          <a:endParaRPr lang="en-US"/>
        </a:p>
      </dgm:t>
    </dgm:pt>
    <dgm:pt modelId="{58796C46-87E0-4964-B04D-9C1C0C9724F3}">
      <dgm:prSet phldrT="[Text]" custT="1"/>
      <dgm:spPr>
        <a:solidFill>
          <a:srgbClr val="00B050">
            <a:alpha val="53000"/>
          </a:srgbClr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2000" dirty="0" err="1" smtClean="0">
              <a:solidFill>
                <a:schemeClr val="tx1"/>
              </a:solidFill>
            </a:rPr>
            <a:t>Discriminación</a:t>
          </a:r>
          <a:r>
            <a:rPr lang="en-US" sz="2000" dirty="0" smtClean="0">
              <a:solidFill>
                <a:schemeClr val="tx1"/>
              </a:solidFill>
            </a:rPr>
            <a:t> </a:t>
          </a:r>
          <a:r>
            <a:rPr lang="en-US" sz="2000" dirty="0" err="1" smtClean="0">
              <a:solidFill>
                <a:schemeClr val="tx1"/>
              </a:solidFill>
            </a:rPr>
            <a:t>múltiple</a:t>
          </a:r>
          <a:r>
            <a:rPr lang="en-US" sz="2000" dirty="0" smtClean="0">
              <a:solidFill>
                <a:schemeClr val="tx1"/>
              </a:solidFill>
            </a:rPr>
            <a:t> </a:t>
          </a:r>
          <a:endParaRPr lang="en-US" sz="2000" dirty="0">
            <a:solidFill>
              <a:schemeClr val="tx1"/>
            </a:solidFill>
          </a:endParaRPr>
        </a:p>
      </dgm:t>
    </dgm:pt>
    <dgm:pt modelId="{A6BF296B-48D9-4C40-875B-CE2020FD3C7F}" type="parTrans" cxnId="{794A6A92-43EC-485F-A98B-B8C2DC6B9B6C}">
      <dgm:prSet/>
      <dgm:spPr/>
    </dgm:pt>
    <dgm:pt modelId="{90E05226-3617-4F9E-888E-1A8D7F8E2370}" type="sibTrans" cxnId="{794A6A92-43EC-485F-A98B-B8C2DC6B9B6C}">
      <dgm:prSet/>
      <dgm:spPr/>
    </dgm:pt>
    <dgm:pt modelId="{D43F79F5-732F-4018-9C71-92357FC65E4D}" type="pres">
      <dgm:prSet presAssocID="{250763ED-E6F2-4B85-A4F9-EEE44025005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F7E6FCA-A154-4EED-87E7-928156CDA896}" type="pres">
      <dgm:prSet presAssocID="{A968C1ED-331A-4D0C-8451-5F2777C7FA0B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B0AF0D-1A05-48F5-BF94-AAD8646B20D4}" type="pres">
      <dgm:prSet presAssocID="{E8E99FBA-7B84-4CD4-B37F-004191D9A0EB}" presName="sibTrans" presStyleCnt="0"/>
      <dgm:spPr/>
    </dgm:pt>
    <dgm:pt modelId="{68E13944-7F0F-41F5-9FDC-DFF83DB8E57A}" type="pres">
      <dgm:prSet presAssocID="{E9E4AA53-727B-4266-AF76-7CD48FD5D4F9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6F61CD-CAB3-4F5A-827B-8B36F39DB196}" type="pres">
      <dgm:prSet presAssocID="{5E1628B8-875F-4CE7-8412-9357562F44A9}" presName="sibTrans" presStyleCnt="0"/>
      <dgm:spPr/>
    </dgm:pt>
    <dgm:pt modelId="{4B662A13-EFA0-4EDF-971E-DF25AC617F9B}" type="pres">
      <dgm:prSet presAssocID="{284D1538-C558-4674-A9FF-65AD9AD4B0C2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C663EE-2351-42C8-BF12-BAF7043755E4}" type="pres">
      <dgm:prSet presAssocID="{8EA7FC02-F134-42F8-88C5-6729023A6696}" presName="sibTrans" presStyleCnt="0"/>
      <dgm:spPr/>
    </dgm:pt>
    <dgm:pt modelId="{8BA8309A-D83B-46A3-BD93-FDE248AA569B}" type="pres">
      <dgm:prSet presAssocID="{96403ED9-9406-4683-89A7-421D73CD4787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25C8D3-4D14-47CA-913A-8CCAE4FD9B89}" type="pres">
      <dgm:prSet presAssocID="{87B0B3F0-942D-41AF-80A8-3DFFC6371D89}" presName="sibTrans" presStyleCnt="0"/>
      <dgm:spPr/>
    </dgm:pt>
    <dgm:pt modelId="{CC602039-6D50-4B1A-847D-0F32BC92C80D}" type="pres">
      <dgm:prSet presAssocID="{FDE30016-925E-46E0-8FB3-12B71FDC3D0C}" presName="node" presStyleLbl="node1" presStyleIdx="4" presStyleCnt="9" custLinFactNeighborX="2000" custLinFactNeighborY="-11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B579A7-74C7-4752-905C-D16ED8BB9F14}" type="pres">
      <dgm:prSet presAssocID="{3902B729-4015-4EAF-92ED-BFC34877FF25}" presName="sibTrans" presStyleCnt="0"/>
      <dgm:spPr/>
    </dgm:pt>
    <dgm:pt modelId="{9C0900F1-7148-4209-9EDC-9973058FA49A}" type="pres">
      <dgm:prSet presAssocID="{5E880043-7CAD-4D75-8FFC-B8B97C01B902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8F5B2A-5C3B-4EF3-884A-94F0C63F23CA}" type="pres">
      <dgm:prSet presAssocID="{D6AA066B-B7E2-4CD9-9769-A77E47ADA612}" presName="sibTrans" presStyleCnt="0"/>
      <dgm:spPr/>
    </dgm:pt>
    <dgm:pt modelId="{AAB96FE2-460A-4DF9-9684-8E6C22A4BCC5}" type="pres">
      <dgm:prSet presAssocID="{56013055-A85F-4E8F-98C3-97902EADED32}" presName="node" presStyleLbl="node1" presStyleIdx="6" presStyleCnt="9" custLinFactNeighborX="-55000" custLinFactNeighborY="22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EBA8F1-B9B6-4EFD-8899-B7E25716728A}" type="pres">
      <dgm:prSet presAssocID="{8E8C8EFE-1574-48D8-94E6-06BB219DBCEB}" presName="sibTrans" presStyleCnt="0"/>
      <dgm:spPr/>
    </dgm:pt>
    <dgm:pt modelId="{B1A58FA4-0C68-4F3F-ABDD-0B7F79B1A12C}" type="pres">
      <dgm:prSet presAssocID="{58796C46-87E0-4964-B04D-9C1C0C9724F3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C3D4D61-4963-448A-8DC6-52101FB92599}" type="pres">
      <dgm:prSet presAssocID="{90E05226-3617-4F9E-888E-1A8D7F8E2370}" presName="sibTrans" presStyleCnt="0"/>
      <dgm:spPr/>
    </dgm:pt>
    <dgm:pt modelId="{12638E4E-D337-4111-87CF-874D4AC34105}" type="pres">
      <dgm:prSet presAssocID="{799CEA30-402E-4BD8-921B-958373253CD6}" presName="node" presStyleLbl="node1" presStyleIdx="8" presStyleCnt="9" custAng="20290184" custScaleX="102418" custScaleY="89340" custLinFactNeighborX="50503" custLinFactNeighborY="22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761CDE6-1EA0-4EAB-BC95-42A80FDF230A}" srcId="{250763ED-E6F2-4B85-A4F9-EEE44025005F}" destId="{284D1538-C558-4674-A9FF-65AD9AD4B0C2}" srcOrd="2" destOrd="0" parTransId="{3BDFCF64-DDCC-4488-AF6E-F05641334CA7}" sibTransId="{8EA7FC02-F134-42F8-88C5-6729023A6696}"/>
    <dgm:cxn modelId="{B6FE96C6-E19A-4D3B-95F4-92EA8A9C8F88}" type="presOf" srcId="{56013055-A85F-4E8F-98C3-97902EADED32}" destId="{AAB96FE2-460A-4DF9-9684-8E6C22A4BCC5}" srcOrd="0" destOrd="0" presId="urn:microsoft.com/office/officeart/2005/8/layout/default#1"/>
    <dgm:cxn modelId="{D04833FD-6AAF-4309-9A0C-814159732EA4}" srcId="{250763ED-E6F2-4B85-A4F9-EEE44025005F}" destId="{A968C1ED-331A-4D0C-8451-5F2777C7FA0B}" srcOrd="0" destOrd="0" parTransId="{558AAFB1-6604-4DC5-A160-4547023DA7A2}" sibTransId="{E8E99FBA-7B84-4CD4-B37F-004191D9A0EB}"/>
    <dgm:cxn modelId="{8CE6417D-7F76-4091-B1D3-1FE95899AE30}" type="presOf" srcId="{250763ED-E6F2-4B85-A4F9-EEE44025005F}" destId="{D43F79F5-732F-4018-9C71-92357FC65E4D}" srcOrd="0" destOrd="0" presId="urn:microsoft.com/office/officeart/2005/8/layout/default#1"/>
    <dgm:cxn modelId="{5C64E4EF-FE38-4A37-915A-68DF1CA8633B}" type="presOf" srcId="{58796C46-87E0-4964-B04D-9C1C0C9724F3}" destId="{B1A58FA4-0C68-4F3F-ABDD-0B7F79B1A12C}" srcOrd="0" destOrd="0" presId="urn:microsoft.com/office/officeart/2005/8/layout/default#1"/>
    <dgm:cxn modelId="{0D6905B5-351B-44B3-93F6-C493E9BEF652}" srcId="{250763ED-E6F2-4B85-A4F9-EEE44025005F}" destId="{FDE30016-925E-46E0-8FB3-12B71FDC3D0C}" srcOrd="4" destOrd="0" parTransId="{4E00E965-A638-45A1-A060-A4B176D3B747}" sibTransId="{3902B729-4015-4EAF-92ED-BFC34877FF25}"/>
    <dgm:cxn modelId="{2009F405-AF24-452F-8146-26C90BD77749}" srcId="{250763ED-E6F2-4B85-A4F9-EEE44025005F}" destId="{56013055-A85F-4E8F-98C3-97902EADED32}" srcOrd="6" destOrd="0" parTransId="{5B8631A1-CBC9-48A5-A07C-E39C446671D0}" sibTransId="{8E8C8EFE-1574-48D8-94E6-06BB219DBCEB}"/>
    <dgm:cxn modelId="{56EFB0CC-BB8B-46A8-8033-CCB6676B5D62}" srcId="{250763ED-E6F2-4B85-A4F9-EEE44025005F}" destId="{5E880043-7CAD-4D75-8FFC-B8B97C01B902}" srcOrd="5" destOrd="0" parTransId="{0CAC28AF-DEE9-4296-B2A8-3BD3E975604F}" sibTransId="{D6AA066B-B7E2-4CD9-9769-A77E47ADA612}"/>
    <dgm:cxn modelId="{831143F4-2DB5-4D9A-8694-814E59BE2736}" type="presOf" srcId="{96403ED9-9406-4683-89A7-421D73CD4787}" destId="{8BA8309A-D83B-46A3-BD93-FDE248AA569B}" srcOrd="0" destOrd="0" presId="urn:microsoft.com/office/officeart/2005/8/layout/default#1"/>
    <dgm:cxn modelId="{F9000A6B-8328-4EDA-9EB2-316756664432}" type="presOf" srcId="{A968C1ED-331A-4D0C-8451-5F2777C7FA0B}" destId="{8F7E6FCA-A154-4EED-87E7-928156CDA896}" srcOrd="0" destOrd="0" presId="urn:microsoft.com/office/officeart/2005/8/layout/default#1"/>
    <dgm:cxn modelId="{F634E196-945C-4674-B3D4-40DA533F477B}" type="presOf" srcId="{5E880043-7CAD-4D75-8FFC-B8B97C01B902}" destId="{9C0900F1-7148-4209-9EDC-9973058FA49A}" srcOrd="0" destOrd="0" presId="urn:microsoft.com/office/officeart/2005/8/layout/default#1"/>
    <dgm:cxn modelId="{794A6A92-43EC-485F-A98B-B8C2DC6B9B6C}" srcId="{250763ED-E6F2-4B85-A4F9-EEE44025005F}" destId="{58796C46-87E0-4964-B04D-9C1C0C9724F3}" srcOrd="7" destOrd="0" parTransId="{A6BF296B-48D9-4C40-875B-CE2020FD3C7F}" sibTransId="{90E05226-3617-4F9E-888E-1A8D7F8E2370}"/>
    <dgm:cxn modelId="{3553157B-9220-483C-B826-6966C3ED12D3}" type="presOf" srcId="{FDE30016-925E-46E0-8FB3-12B71FDC3D0C}" destId="{CC602039-6D50-4B1A-847D-0F32BC92C80D}" srcOrd="0" destOrd="0" presId="urn:microsoft.com/office/officeart/2005/8/layout/default#1"/>
    <dgm:cxn modelId="{56D1CAB9-C11B-47DC-92F8-627B0435C639}" srcId="{250763ED-E6F2-4B85-A4F9-EEE44025005F}" destId="{E9E4AA53-727B-4266-AF76-7CD48FD5D4F9}" srcOrd="1" destOrd="0" parTransId="{CE94B7B2-8ECA-43EA-A7AB-49835A56C9B3}" sibTransId="{5E1628B8-875F-4CE7-8412-9357562F44A9}"/>
    <dgm:cxn modelId="{4D4DF878-AAFB-4A69-8C07-728AE120CEE2}" srcId="{250763ED-E6F2-4B85-A4F9-EEE44025005F}" destId="{96403ED9-9406-4683-89A7-421D73CD4787}" srcOrd="3" destOrd="0" parTransId="{FDB4FD96-9D2A-42F0-A25A-5DD4B1AC9B6E}" sibTransId="{87B0B3F0-942D-41AF-80A8-3DFFC6371D89}"/>
    <dgm:cxn modelId="{544F400E-5B79-4B75-AF68-E7BC6923D7E4}" srcId="{250763ED-E6F2-4B85-A4F9-EEE44025005F}" destId="{799CEA30-402E-4BD8-921B-958373253CD6}" srcOrd="8" destOrd="0" parTransId="{DA0BB6F8-5FD4-4272-AFB2-5EB8404A0B1D}" sibTransId="{8058DA2D-E409-48BD-9283-2AD861657AFD}"/>
    <dgm:cxn modelId="{369E869E-392B-4B57-B955-B58232BE885E}" type="presOf" srcId="{E9E4AA53-727B-4266-AF76-7CD48FD5D4F9}" destId="{68E13944-7F0F-41F5-9FDC-DFF83DB8E57A}" srcOrd="0" destOrd="0" presId="urn:microsoft.com/office/officeart/2005/8/layout/default#1"/>
    <dgm:cxn modelId="{10BB2B1C-7A65-4637-88D5-9CCA5D1F235F}" type="presOf" srcId="{799CEA30-402E-4BD8-921B-958373253CD6}" destId="{12638E4E-D337-4111-87CF-874D4AC34105}" srcOrd="0" destOrd="0" presId="urn:microsoft.com/office/officeart/2005/8/layout/default#1"/>
    <dgm:cxn modelId="{BB938F26-7CDA-4F09-8F3D-A423B2A9AB17}" type="presOf" srcId="{284D1538-C558-4674-A9FF-65AD9AD4B0C2}" destId="{4B662A13-EFA0-4EDF-971E-DF25AC617F9B}" srcOrd="0" destOrd="0" presId="urn:microsoft.com/office/officeart/2005/8/layout/default#1"/>
    <dgm:cxn modelId="{80B178F3-0F37-4AD2-ADD3-1A3F12E8A3AA}" type="presParOf" srcId="{D43F79F5-732F-4018-9C71-92357FC65E4D}" destId="{8F7E6FCA-A154-4EED-87E7-928156CDA896}" srcOrd="0" destOrd="0" presId="urn:microsoft.com/office/officeart/2005/8/layout/default#1"/>
    <dgm:cxn modelId="{C1EA4D7A-93B3-4048-9FCF-D17C55F17B87}" type="presParOf" srcId="{D43F79F5-732F-4018-9C71-92357FC65E4D}" destId="{22B0AF0D-1A05-48F5-BF94-AAD8646B20D4}" srcOrd="1" destOrd="0" presId="urn:microsoft.com/office/officeart/2005/8/layout/default#1"/>
    <dgm:cxn modelId="{BFB4CCC3-679B-4265-8412-C486C838493C}" type="presParOf" srcId="{D43F79F5-732F-4018-9C71-92357FC65E4D}" destId="{68E13944-7F0F-41F5-9FDC-DFF83DB8E57A}" srcOrd="2" destOrd="0" presId="urn:microsoft.com/office/officeart/2005/8/layout/default#1"/>
    <dgm:cxn modelId="{7623E28C-7DEC-4377-B8AF-31E424353474}" type="presParOf" srcId="{D43F79F5-732F-4018-9C71-92357FC65E4D}" destId="{326F61CD-CAB3-4F5A-827B-8B36F39DB196}" srcOrd="3" destOrd="0" presId="urn:microsoft.com/office/officeart/2005/8/layout/default#1"/>
    <dgm:cxn modelId="{BD90B1F9-6C0D-42FC-B8EB-C880E1F6A490}" type="presParOf" srcId="{D43F79F5-732F-4018-9C71-92357FC65E4D}" destId="{4B662A13-EFA0-4EDF-971E-DF25AC617F9B}" srcOrd="4" destOrd="0" presId="urn:microsoft.com/office/officeart/2005/8/layout/default#1"/>
    <dgm:cxn modelId="{E03B6145-AF21-42D9-97F4-78F35514BD2D}" type="presParOf" srcId="{D43F79F5-732F-4018-9C71-92357FC65E4D}" destId="{71C663EE-2351-42C8-BF12-BAF7043755E4}" srcOrd="5" destOrd="0" presId="urn:microsoft.com/office/officeart/2005/8/layout/default#1"/>
    <dgm:cxn modelId="{8F3717CF-F0A8-43F2-8A1C-C0AFED74ACCE}" type="presParOf" srcId="{D43F79F5-732F-4018-9C71-92357FC65E4D}" destId="{8BA8309A-D83B-46A3-BD93-FDE248AA569B}" srcOrd="6" destOrd="0" presId="urn:microsoft.com/office/officeart/2005/8/layout/default#1"/>
    <dgm:cxn modelId="{5076F67A-C65F-4807-85FA-EEAA3C6EF4CB}" type="presParOf" srcId="{D43F79F5-732F-4018-9C71-92357FC65E4D}" destId="{0F25C8D3-4D14-47CA-913A-8CCAE4FD9B89}" srcOrd="7" destOrd="0" presId="urn:microsoft.com/office/officeart/2005/8/layout/default#1"/>
    <dgm:cxn modelId="{D36D344E-CA62-453F-A827-713683E4A2E8}" type="presParOf" srcId="{D43F79F5-732F-4018-9C71-92357FC65E4D}" destId="{CC602039-6D50-4B1A-847D-0F32BC92C80D}" srcOrd="8" destOrd="0" presId="urn:microsoft.com/office/officeart/2005/8/layout/default#1"/>
    <dgm:cxn modelId="{32EDC181-84CC-4972-8916-29578ABE72E5}" type="presParOf" srcId="{D43F79F5-732F-4018-9C71-92357FC65E4D}" destId="{69B579A7-74C7-4752-905C-D16ED8BB9F14}" srcOrd="9" destOrd="0" presId="urn:microsoft.com/office/officeart/2005/8/layout/default#1"/>
    <dgm:cxn modelId="{E182AD93-A532-4066-B98E-7A534EC1D79B}" type="presParOf" srcId="{D43F79F5-732F-4018-9C71-92357FC65E4D}" destId="{9C0900F1-7148-4209-9EDC-9973058FA49A}" srcOrd="10" destOrd="0" presId="urn:microsoft.com/office/officeart/2005/8/layout/default#1"/>
    <dgm:cxn modelId="{1DE8D842-4DE5-4DC9-A303-E6D7D3D483E2}" type="presParOf" srcId="{D43F79F5-732F-4018-9C71-92357FC65E4D}" destId="{E18F5B2A-5C3B-4EF3-884A-94F0C63F23CA}" srcOrd="11" destOrd="0" presId="urn:microsoft.com/office/officeart/2005/8/layout/default#1"/>
    <dgm:cxn modelId="{E8C38AFB-DF26-4DDC-AF90-A9F7A890DD6D}" type="presParOf" srcId="{D43F79F5-732F-4018-9C71-92357FC65E4D}" destId="{AAB96FE2-460A-4DF9-9684-8E6C22A4BCC5}" srcOrd="12" destOrd="0" presId="urn:microsoft.com/office/officeart/2005/8/layout/default#1"/>
    <dgm:cxn modelId="{C67DBED3-4C53-4FA1-9A7C-63493DA3F546}" type="presParOf" srcId="{D43F79F5-732F-4018-9C71-92357FC65E4D}" destId="{27EBA8F1-B9B6-4EFD-8899-B7E25716728A}" srcOrd="13" destOrd="0" presId="urn:microsoft.com/office/officeart/2005/8/layout/default#1"/>
    <dgm:cxn modelId="{337673BE-22EF-4CDA-BE1C-9F694B60F592}" type="presParOf" srcId="{D43F79F5-732F-4018-9C71-92357FC65E4D}" destId="{B1A58FA4-0C68-4F3F-ABDD-0B7F79B1A12C}" srcOrd="14" destOrd="0" presId="urn:microsoft.com/office/officeart/2005/8/layout/default#1"/>
    <dgm:cxn modelId="{1C596F17-2EE5-4384-8A83-C9D7B974B289}" type="presParOf" srcId="{D43F79F5-732F-4018-9C71-92357FC65E4D}" destId="{CC3D4D61-4963-448A-8DC6-52101FB92599}" srcOrd="15" destOrd="0" presId="urn:microsoft.com/office/officeart/2005/8/layout/default#1"/>
    <dgm:cxn modelId="{5D790E5F-6DC1-48F8-AB17-4C765AB85D21}" type="presParOf" srcId="{D43F79F5-732F-4018-9C71-92357FC65E4D}" destId="{12638E4E-D337-4111-87CF-874D4AC34105}" srcOrd="16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7E6FCA-A154-4EED-87E7-928156CDA896}">
      <dsp:nvSpPr>
        <dsp:cNvPr id="0" name=""/>
        <dsp:cNvSpPr/>
      </dsp:nvSpPr>
      <dsp:spPr>
        <a:xfrm>
          <a:off x="23812" y="141882"/>
          <a:ext cx="1890117" cy="1134070"/>
        </a:xfrm>
        <a:prstGeom prst="rect">
          <a:avLst/>
        </a:prstGeom>
        <a:solidFill>
          <a:srgbClr val="7030A0">
            <a:alpha val="53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kern="1200" dirty="0" err="1" smtClean="0">
              <a:solidFill>
                <a:schemeClr val="tx1"/>
              </a:solidFill>
            </a:rPr>
            <a:t>Discriminación</a:t>
          </a:r>
          <a:r>
            <a:rPr lang="en-US" sz="2000" kern="1200" dirty="0" smtClean="0">
              <a:solidFill>
                <a:schemeClr val="tx1"/>
              </a:solidFill>
            </a:rPr>
            <a:t> </a:t>
          </a:r>
          <a:r>
            <a:rPr lang="en-US" sz="2000" kern="1200" dirty="0" err="1" smtClean="0">
              <a:solidFill>
                <a:schemeClr val="tx1"/>
              </a:solidFill>
            </a:rPr>
            <a:t>indirecta</a:t>
          </a:r>
          <a:r>
            <a:rPr lang="en-US" sz="2000" kern="1200" dirty="0" smtClean="0">
              <a:solidFill>
                <a:schemeClr val="tx1"/>
              </a:solidFill>
            </a:rPr>
            <a:t>  </a:t>
          </a:r>
        </a:p>
        <a:p>
          <a:pPr lvl="0" algn="ctr" defTabSz="800100">
            <a:spcBef>
              <a:spcPct val="0"/>
            </a:spcBef>
            <a:spcAft>
              <a:spcPct val="35000"/>
            </a:spcAft>
          </a:pPr>
          <a:endParaRPr lang="en-US" kern="1200" dirty="0"/>
        </a:p>
      </dsp:txBody>
      <dsp:txXfrm>
        <a:off x="23812" y="141882"/>
        <a:ext cx="1890117" cy="1134070"/>
      </dsp:txXfrm>
    </dsp:sp>
    <dsp:sp modelId="{68E13944-7F0F-41F5-9FDC-DFF83DB8E57A}">
      <dsp:nvSpPr>
        <dsp:cNvPr id="0" name=""/>
        <dsp:cNvSpPr/>
      </dsp:nvSpPr>
      <dsp:spPr>
        <a:xfrm>
          <a:off x="2102941" y="141882"/>
          <a:ext cx="1890117" cy="1134070"/>
        </a:xfrm>
        <a:prstGeom prst="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bg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6000" kern="1200" dirty="0" smtClean="0">
              <a:solidFill>
                <a:schemeClr val="tx1"/>
              </a:solidFill>
            </a:rPr>
            <a:t>?</a:t>
          </a:r>
          <a:endParaRPr lang="en-US" sz="6000" kern="1200" dirty="0">
            <a:solidFill>
              <a:schemeClr val="tx1"/>
            </a:solidFill>
          </a:endParaRPr>
        </a:p>
      </dsp:txBody>
      <dsp:txXfrm>
        <a:off x="2102941" y="141882"/>
        <a:ext cx="1890117" cy="1134070"/>
      </dsp:txXfrm>
    </dsp:sp>
    <dsp:sp modelId="{4B662A13-EFA0-4EDF-971E-DF25AC617F9B}">
      <dsp:nvSpPr>
        <dsp:cNvPr id="0" name=""/>
        <dsp:cNvSpPr/>
      </dsp:nvSpPr>
      <dsp:spPr>
        <a:xfrm>
          <a:off x="4182070" y="141882"/>
          <a:ext cx="1890117" cy="1134070"/>
        </a:xfrm>
        <a:prstGeom prst="rect">
          <a:avLst/>
        </a:prstGeom>
        <a:solidFill>
          <a:srgbClr val="92D050">
            <a:alpha val="53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kern="1200" dirty="0" smtClean="0">
              <a:solidFill>
                <a:schemeClr val="tx1"/>
              </a:solidFill>
            </a:rPr>
            <a:t> </a:t>
          </a:r>
          <a:r>
            <a:rPr lang="en-US" sz="2000" kern="1200" dirty="0" err="1" smtClean="0">
              <a:solidFill>
                <a:schemeClr val="tx1"/>
              </a:solidFill>
            </a:rPr>
            <a:t>Discriminación</a:t>
          </a:r>
          <a:r>
            <a:rPr lang="en-US" sz="2000" kern="1200" dirty="0" smtClean="0">
              <a:solidFill>
                <a:schemeClr val="tx1"/>
              </a:solidFill>
            </a:rPr>
            <a:t> de derecho</a:t>
          </a:r>
        </a:p>
        <a:p>
          <a:pPr lvl="0" algn="ctr" defTabSz="1200150">
            <a:spcBef>
              <a:spcPct val="0"/>
            </a:spcBef>
            <a:spcAft>
              <a:spcPct val="35000"/>
            </a:spcAft>
          </a:pPr>
          <a:endParaRPr lang="en-US" kern="1200" dirty="0">
            <a:solidFill>
              <a:schemeClr val="tx1"/>
            </a:solidFill>
          </a:endParaRPr>
        </a:p>
      </dsp:txBody>
      <dsp:txXfrm>
        <a:off x="4182070" y="141882"/>
        <a:ext cx="1890117" cy="1134070"/>
      </dsp:txXfrm>
    </dsp:sp>
    <dsp:sp modelId="{8BA8309A-D83B-46A3-BD93-FDE248AA569B}">
      <dsp:nvSpPr>
        <dsp:cNvPr id="0" name=""/>
        <dsp:cNvSpPr/>
      </dsp:nvSpPr>
      <dsp:spPr>
        <a:xfrm>
          <a:off x="23812" y="1464964"/>
          <a:ext cx="1890117" cy="1134070"/>
        </a:xfrm>
        <a:prstGeom prst="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bg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marL="0" marR="0" lvl="2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6000" kern="1200" dirty="0" smtClean="0">
              <a:solidFill>
                <a:schemeClr val="tx1"/>
              </a:solidFill>
            </a:rPr>
            <a:t>?</a:t>
          </a:r>
        </a:p>
        <a:p>
          <a:pPr algn="ctr" defTabSz="2311400">
            <a:spcBef>
              <a:spcPct val="0"/>
            </a:spcBef>
            <a:spcAft>
              <a:spcPct val="35000"/>
            </a:spcAft>
          </a:pPr>
          <a:endParaRPr lang="en-US" kern="1200" dirty="0"/>
        </a:p>
      </dsp:txBody>
      <dsp:txXfrm>
        <a:off x="23812" y="1464964"/>
        <a:ext cx="1890117" cy="1134070"/>
      </dsp:txXfrm>
    </dsp:sp>
    <dsp:sp modelId="{CC602039-6D50-4B1A-847D-0F32BC92C80D}">
      <dsp:nvSpPr>
        <dsp:cNvPr id="0" name=""/>
        <dsp:cNvSpPr/>
      </dsp:nvSpPr>
      <dsp:spPr>
        <a:xfrm>
          <a:off x="2140743" y="1452365"/>
          <a:ext cx="1890117" cy="1134070"/>
        </a:xfrm>
        <a:prstGeom prst="rect">
          <a:avLst/>
        </a:prstGeom>
        <a:solidFill>
          <a:schemeClr val="accent3">
            <a:alpha val="53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tx1"/>
              </a:solidFill>
            </a:rPr>
            <a:t>Discriminación</a:t>
          </a:r>
          <a:r>
            <a:rPr lang="en-US" sz="2000" kern="1200" dirty="0" smtClean="0">
              <a:solidFill>
                <a:schemeClr val="tx1"/>
              </a:solidFill>
            </a:rPr>
            <a:t> de </a:t>
          </a:r>
          <a:r>
            <a:rPr lang="en-US" sz="2000" kern="1200" dirty="0" err="1" smtClean="0">
              <a:solidFill>
                <a:schemeClr val="tx1"/>
              </a:solidFill>
            </a:rPr>
            <a:t>hecho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2140743" y="1452365"/>
        <a:ext cx="1890117" cy="1134070"/>
      </dsp:txXfrm>
    </dsp:sp>
    <dsp:sp modelId="{9C0900F1-7148-4209-9EDC-9973058FA49A}">
      <dsp:nvSpPr>
        <dsp:cNvPr id="0" name=""/>
        <dsp:cNvSpPr/>
      </dsp:nvSpPr>
      <dsp:spPr>
        <a:xfrm>
          <a:off x="4182070" y="1464964"/>
          <a:ext cx="1890117" cy="1134070"/>
        </a:xfrm>
        <a:prstGeom prst="rect">
          <a:avLst/>
        </a:prstGeom>
        <a:solidFill>
          <a:srgbClr val="00B0F0">
            <a:alpha val="53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kern="1200" dirty="0" err="1" smtClean="0">
              <a:solidFill>
                <a:schemeClr val="tx1"/>
              </a:solidFill>
            </a:rPr>
            <a:t>Discriminación</a:t>
          </a:r>
          <a:r>
            <a:rPr lang="en-US" sz="2000" kern="1200" dirty="0" smtClean="0">
              <a:solidFill>
                <a:schemeClr val="tx1"/>
              </a:solidFill>
            </a:rPr>
            <a:t> </a:t>
          </a:r>
          <a:r>
            <a:rPr lang="en-US" sz="2000" kern="1200" dirty="0" err="1" smtClean="0">
              <a:solidFill>
                <a:schemeClr val="tx1"/>
              </a:solidFill>
            </a:rPr>
            <a:t>directa</a:t>
          </a:r>
          <a:endParaRPr lang="en-US" sz="2000" kern="1200" dirty="0" smtClean="0">
            <a:solidFill>
              <a:schemeClr val="tx1"/>
            </a:solidFill>
          </a:endParaRPr>
        </a:p>
        <a:p>
          <a:pPr lvl="0" algn="ctr" defTabSz="1200150">
            <a:spcBef>
              <a:spcPct val="0"/>
            </a:spcBef>
            <a:spcAft>
              <a:spcPct val="35000"/>
            </a:spcAft>
          </a:pPr>
          <a:endParaRPr lang="en-US" kern="1200" dirty="0"/>
        </a:p>
      </dsp:txBody>
      <dsp:txXfrm>
        <a:off x="4182070" y="1464964"/>
        <a:ext cx="1890117" cy="1134070"/>
      </dsp:txXfrm>
    </dsp:sp>
    <dsp:sp modelId="{AAB96FE2-460A-4DF9-9684-8E6C22A4BCC5}">
      <dsp:nvSpPr>
        <dsp:cNvPr id="0" name=""/>
        <dsp:cNvSpPr/>
      </dsp:nvSpPr>
      <dsp:spPr>
        <a:xfrm>
          <a:off x="0" y="2813245"/>
          <a:ext cx="1890117" cy="1134070"/>
        </a:xfrm>
        <a:prstGeom prst="rect">
          <a:avLst/>
        </a:prstGeom>
        <a:solidFill>
          <a:srgbClr val="00B050">
            <a:alpha val="53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tx1"/>
              </a:solidFill>
            </a:rPr>
            <a:t>Discriminación</a:t>
          </a:r>
          <a:r>
            <a:rPr lang="en-US" sz="2000" kern="1200" dirty="0" smtClean="0">
              <a:solidFill>
                <a:schemeClr val="tx1"/>
              </a:solidFill>
            </a:rPr>
            <a:t> </a:t>
          </a:r>
          <a:r>
            <a:rPr lang="en-US" sz="2000" kern="1200" dirty="0" err="1" smtClean="0">
              <a:solidFill>
                <a:schemeClr val="tx1"/>
              </a:solidFill>
            </a:rPr>
            <a:t>sistemática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0" y="2813245"/>
        <a:ext cx="1890117" cy="1134070"/>
      </dsp:txXfrm>
    </dsp:sp>
    <dsp:sp modelId="{B1A58FA4-0C68-4F3F-ABDD-0B7F79B1A12C}">
      <dsp:nvSpPr>
        <dsp:cNvPr id="0" name=""/>
        <dsp:cNvSpPr/>
      </dsp:nvSpPr>
      <dsp:spPr>
        <a:xfrm>
          <a:off x="2080089" y="2788046"/>
          <a:ext cx="1890117" cy="1134070"/>
        </a:xfrm>
        <a:prstGeom prst="rect">
          <a:avLst/>
        </a:prstGeom>
        <a:solidFill>
          <a:srgbClr val="00B050">
            <a:alpha val="53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tx1"/>
              </a:solidFill>
            </a:rPr>
            <a:t>Discriminación</a:t>
          </a:r>
          <a:r>
            <a:rPr lang="en-US" sz="2000" kern="1200" dirty="0" smtClean="0">
              <a:solidFill>
                <a:schemeClr val="tx1"/>
              </a:solidFill>
            </a:rPr>
            <a:t> </a:t>
          </a:r>
          <a:r>
            <a:rPr lang="en-US" sz="2000" kern="1200" dirty="0" err="1" smtClean="0">
              <a:solidFill>
                <a:schemeClr val="tx1"/>
              </a:solidFill>
            </a:rPr>
            <a:t>múltiple</a:t>
          </a:r>
          <a:r>
            <a:rPr lang="en-US" sz="2000" kern="1200" dirty="0" smtClean="0">
              <a:solidFill>
                <a:schemeClr val="tx1"/>
              </a:solidFill>
            </a:rPr>
            <a:t> </a:t>
          </a:r>
          <a:endParaRPr lang="en-US" sz="2000" kern="1200" dirty="0">
            <a:solidFill>
              <a:schemeClr val="tx1"/>
            </a:solidFill>
          </a:endParaRPr>
        </a:p>
      </dsp:txBody>
      <dsp:txXfrm>
        <a:off x="2080089" y="2788046"/>
        <a:ext cx="1890117" cy="1134070"/>
      </dsp:txXfrm>
    </dsp:sp>
    <dsp:sp modelId="{12638E4E-D337-4111-87CF-874D4AC34105}">
      <dsp:nvSpPr>
        <dsp:cNvPr id="0" name=""/>
        <dsp:cNvSpPr/>
      </dsp:nvSpPr>
      <dsp:spPr>
        <a:xfrm rot="20290184">
          <a:off x="4159218" y="2873691"/>
          <a:ext cx="1935820" cy="1013178"/>
        </a:xfrm>
        <a:prstGeom prst="rect">
          <a:avLst/>
        </a:prstGeom>
        <a:solidFill>
          <a:schemeClr val="bg1">
            <a:lumMod val="75000"/>
          </a:schemeClr>
        </a:solidFill>
        <a:ln w="25400" cap="flat" cmpd="sng" algn="ctr">
          <a:solidFill>
            <a:schemeClr val="bg1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6000" kern="1200" dirty="0" smtClean="0">
              <a:solidFill>
                <a:schemeClr val="tx1"/>
              </a:solidFill>
            </a:rPr>
            <a:t>?</a:t>
          </a:r>
        </a:p>
        <a:p>
          <a:pPr lvl="0" algn="ctr" defTabSz="1200150">
            <a:spcBef>
              <a:spcPct val="0"/>
            </a:spcBef>
            <a:spcAft>
              <a:spcPct val="35000"/>
            </a:spcAft>
          </a:pPr>
          <a:endParaRPr lang="en-US" kern="1200" dirty="0"/>
        </a:p>
      </dsp:txBody>
      <dsp:txXfrm>
        <a:off x="4159218" y="2873691"/>
        <a:ext cx="1935820" cy="10131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39FA7D06-EEBE-4100-9C88-81F72FB0816F}" type="datetime1">
              <a:rPr lang="fr-FR"/>
              <a:pPr>
                <a:defRPr/>
              </a:pPr>
              <a:t>26/07/2015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C17FB70F-35D8-414C-A1B1-13D5D48AB50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83567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fld id="{B62A36A2-EEAD-40D9-A8E1-1301F63328A6}" type="datetimeFigureOut">
              <a:rPr lang="en-GB"/>
              <a:pPr>
                <a:defRPr/>
              </a:pPr>
              <a:t>26/07/2015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fld id="{62CC1A32-B8FB-4D47-8FD9-E05C82B5F15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47299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ED2437BE-2564-4787-A9D1-5318BA264B67}" type="slidenum">
              <a:rPr lang="en-GB" smtClean="0"/>
              <a:pPr eaLnBrk="1" hangingPunct="1"/>
              <a:t>1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8521342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fr-CH" dirty="0" smtClean="0"/>
              <a:t>The</a:t>
            </a:r>
            <a:r>
              <a:rPr lang="fr-CH" baseline="0" dirty="0" smtClean="0"/>
              <a:t> interactive dialogue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natural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consequence</a:t>
            </a:r>
            <a:r>
              <a:rPr lang="fr-CH" baseline="0" dirty="0" smtClean="0"/>
              <a:t> of the </a:t>
            </a:r>
            <a:r>
              <a:rPr lang="fr-CH" baseline="0" dirty="0" err="1" smtClean="0"/>
              <a:t>principle</a:t>
            </a:r>
            <a:r>
              <a:rPr lang="fr-CH" baseline="0" dirty="0" smtClean="0"/>
              <a:t> of good </a:t>
            </a:r>
            <a:r>
              <a:rPr lang="fr-CH" baseline="0" dirty="0" err="1" smtClean="0"/>
              <a:t>faith</a:t>
            </a:r>
            <a:r>
              <a:rPr lang="fr-CH" baseline="0" dirty="0" smtClean="0"/>
              <a:t> and the recognition of the </a:t>
            </a:r>
            <a:r>
              <a:rPr lang="fr-CH" baseline="0" dirty="0" err="1" smtClean="0"/>
              <a:t>dignity</a:t>
            </a:r>
            <a:r>
              <a:rPr lang="fr-CH" baseline="0" dirty="0" smtClean="0"/>
              <a:t> of the </a:t>
            </a:r>
            <a:r>
              <a:rPr lang="fr-CH" baseline="0" dirty="0" err="1" smtClean="0"/>
              <a:t>person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disability</a:t>
            </a:r>
            <a:r>
              <a:rPr lang="fr-CH" baseline="0" dirty="0" smtClean="0"/>
              <a:t>. </a:t>
            </a:r>
            <a:r>
              <a:rPr lang="fr-CH" baseline="0" dirty="0" err="1" smtClean="0"/>
              <a:t>Persons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disabilities</a:t>
            </a:r>
            <a:r>
              <a:rPr lang="fr-CH" baseline="0" dirty="0" smtClean="0"/>
              <a:t> are experts in </a:t>
            </a:r>
            <a:r>
              <a:rPr lang="fr-CH" baseline="0" dirty="0" err="1" smtClean="0"/>
              <a:t>their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own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needs</a:t>
            </a:r>
            <a:r>
              <a:rPr lang="fr-CH" baseline="0" dirty="0" smtClean="0"/>
              <a:t>, no one </a:t>
            </a:r>
            <a:r>
              <a:rPr lang="fr-CH" baseline="0" dirty="0" err="1" smtClean="0"/>
              <a:t>better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themselves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determine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what</a:t>
            </a:r>
            <a:r>
              <a:rPr lang="fr-CH" baseline="0" dirty="0" smtClean="0"/>
              <a:t> accommodation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the best. By </a:t>
            </a:r>
            <a:r>
              <a:rPr lang="fr-CH" baseline="0" dirty="0" err="1" smtClean="0"/>
              <a:t>recognizing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, the </a:t>
            </a:r>
            <a:r>
              <a:rPr lang="fr-CH" baseline="0" dirty="0" err="1" smtClean="0"/>
              <a:t>duty-bearer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also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allows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theirselves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better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identify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needs</a:t>
            </a:r>
            <a:r>
              <a:rPr lang="fr-CH" baseline="0" dirty="0" smtClean="0"/>
              <a:t> of the </a:t>
            </a:r>
            <a:r>
              <a:rPr lang="fr-CH" baseline="0" dirty="0" err="1" smtClean="0"/>
              <a:t>person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evaluate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resources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avoid</a:t>
            </a:r>
            <a:r>
              <a:rPr lang="fr-CH" baseline="0" dirty="0" smtClean="0"/>
              <a:t> acting </a:t>
            </a:r>
            <a:r>
              <a:rPr lang="fr-CH" baseline="0" dirty="0" err="1" smtClean="0"/>
              <a:t>discriminatorily</a:t>
            </a:r>
            <a:r>
              <a:rPr lang="fr-CH" baseline="0" dirty="0" smtClean="0"/>
              <a:t>. If </a:t>
            </a:r>
            <a:r>
              <a:rPr lang="fr-CH" baseline="0" dirty="0" err="1" smtClean="0"/>
              <a:t>both</a:t>
            </a:r>
            <a:r>
              <a:rPr lang="fr-CH" baseline="0" dirty="0" smtClean="0"/>
              <a:t> parties </a:t>
            </a:r>
            <a:r>
              <a:rPr lang="fr-CH" baseline="0" dirty="0" err="1" smtClean="0"/>
              <a:t>reach</a:t>
            </a:r>
            <a:r>
              <a:rPr lang="fr-CH" baseline="0" dirty="0" smtClean="0"/>
              <a:t> to an agreement the </a:t>
            </a:r>
            <a:r>
              <a:rPr lang="fr-CH" baseline="0" dirty="0" err="1" smtClean="0"/>
              <a:t>process</a:t>
            </a:r>
            <a:r>
              <a:rPr lang="fr-CH" baseline="0" dirty="0" smtClean="0"/>
              <a:t> ends. If not the </a:t>
            </a:r>
            <a:r>
              <a:rPr lang="fr-CH" baseline="0" dirty="0" err="1" smtClean="0"/>
              <a:t>burden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proving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objective </a:t>
            </a:r>
            <a:r>
              <a:rPr lang="fr-CH" baseline="0" dirty="0" err="1" smtClean="0"/>
              <a:t>criteria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was</a:t>
            </a:r>
            <a:r>
              <a:rPr lang="fr-CH" baseline="0" dirty="0" smtClean="0"/>
              <a:t> not met,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on the </a:t>
            </a:r>
            <a:r>
              <a:rPr lang="fr-CH" baseline="0" dirty="0" err="1" smtClean="0"/>
              <a:t>duty-bearer</a:t>
            </a:r>
            <a:r>
              <a:rPr lang="fr-CH" baseline="0" dirty="0" smtClean="0"/>
              <a:t>.</a:t>
            </a:r>
            <a:endParaRPr lang="en-GB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A48E679-4245-4D2E-A5BD-003AE7FB0B5A}" type="slidenum">
              <a:rPr lang="en-GB" smtClean="0"/>
              <a:pPr eaLnBrk="1" hangingPunct="1"/>
              <a:t>10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6743838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fr-CH" dirty="0" smtClean="0"/>
              <a:t>The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Committee</a:t>
            </a:r>
            <a:r>
              <a:rPr lang="fr-CH" baseline="0" dirty="0" smtClean="0"/>
              <a:t> on the </a:t>
            </a:r>
            <a:r>
              <a:rPr lang="fr-CH" baseline="0" dirty="0" err="1" smtClean="0"/>
              <a:t>Rights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Persons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Disabilities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has not yet defined the reasonableness objective test in a General Comment.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Nevertheless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some of its elements were identified (in general terms) in the analysis of the case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Jungelin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v. Sweden.  Drawing from these elements and those identifiable in comparative law, the abovementioned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elements of the objective justification can be identified. </a:t>
            </a:r>
            <a:endParaRPr lang="en-GB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A48E679-4245-4D2E-A5BD-003AE7FB0B5A}" type="slidenum">
              <a:rPr lang="en-GB" smtClean="0"/>
              <a:pPr eaLnBrk="1" hangingPunct="1"/>
              <a:t>11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69888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A48E679-4245-4D2E-A5BD-003AE7FB0B5A}" type="slidenum">
              <a:rPr lang="en-GB" smtClean="0"/>
              <a:pPr eaLnBrk="1" hangingPunct="1"/>
              <a:t>12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8816806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A48E679-4245-4D2E-A5BD-003AE7FB0B5A}" type="slidenum">
              <a:rPr lang="en-GB" smtClean="0"/>
              <a:pPr eaLnBrk="1" hangingPunct="1"/>
              <a:t>13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7372268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A48E679-4245-4D2E-A5BD-003AE7FB0B5A}" type="slidenum">
              <a:rPr lang="en-GB" smtClean="0"/>
              <a:pPr eaLnBrk="1" hangingPunct="1"/>
              <a:t>14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1191774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fr-CH" dirty="0" err="1" smtClean="0"/>
              <a:t>Some</a:t>
            </a:r>
            <a:r>
              <a:rPr lang="fr-CH" baseline="0" dirty="0" smtClean="0"/>
              <a:t> accommodations </a:t>
            </a:r>
            <a:r>
              <a:rPr lang="fr-CH" baseline="0" dirty="0" err="1" smtClean="0"/>
              <a:t>may</a:t>
            </a:r>
            <a:r>
              <a:rPr lang="fr-CH" baseline="0" dirty="0" smtClean="0"/>
              <a:t> have a </a:t>
            </a:r>
            <a:r>
              <a:rPr lang="fr-CH" baseline="0" dirty="0" err="1" smtClean="0"/>
              <a:t>cost</a:t>
            </a:r>
            <a:r>
              <a:rPr lang="fr-CH" baseline="0" dirty="0" smtClean="0"/>
              <a:t>. In </a:t>
            </a:r>
            <a:r>
              <a:rPr lang="fr-CH" baseline="0" dirty="0" err="1" smtClean="0"/>
              <a:t>order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ensure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exercise</a:t>
            </a:r>
            <a:r>
              <a:rPr lang="fr-CH" baseline="0" dirty="0" smtClean="0"/>
              <a:t> of the right, the </a:t>
            </a:r>
            <a:r>
              <a:rPr lang="fr-CH" baseline="0" dirty="0" err="1" smtClean="0"/>
              <a:t>duty-bearer</a:t>
            </a:r>
            <a:r>
              <a:rPr lang="fr-CH" baseline="0" dirty="0" smtClean="0"/>
              <a:t> must </a:t>
            </a:r>
            <a:r>
              <a:rPr lang="fr-CH" baseline="0" dirty="0" err="1" smtClean="0"/>
              <a:t>exhaust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funding</a:t>
            </a:r>
            <a:r>
              <a:rPr lang="fr-CH" baseline="0" dirty="0" smtClean="0"/>
              <a:t> alternatives in case of not </a:t>
            </a:r>
            <a:r>
              <a:rPr lang="fr-CH" baseline="0" dirty="0" err="1" smtClean="0"/>
              <a:t>having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funds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implement</a:t>
            </a:r>
            <a:r>
              <a:rPr lang="fr-CH" baseline="0" dirty="0" smtClean="0"/>
              <a:t> the accommodation. </a:t>
            </a:r>
            <a:endParaRPr lang="en-GB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A48E679-4245-4D2E-A5BD-003AE7FB0B5A}" type="slidenum">
              <a:rPr lang="en-GB" smtClean="0"/>
              <a:pPr eaLnBrk="1" hangingPunct="1"/>
              <a:t>15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637101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fr-CH" dirty="0" smtClean="0"/>
              <a:t>The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duty-bearer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prove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by </a:t>
            </a:r>
            <a:r>
              <a:rPr lang="fr-CH" baseline="0" dirty="0" err="1" smtClean="0"/>
              <a:t>implementing</a:t>
            </a:r>
            <a:r>
              <a:rPr lang="fr-CH" baseline="0" dirty="0" smtClean="0"/>
              <a:t> the accommodation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risk</a:t>
            </a:r>
            <a:r>
              <a:rPr lang="fr-CH" baseline="0" dirty="0" smtClean="0"/>
              <a:t> the existence of the </a:t>
            </a:r>
            <a:r>
              <a:rPr lang="fr-CH" baseline="0" dirty="0" err="1" smtClean="0"/>
              <a:t>entity</a:t>
            </a:r>
            <a:r>
              <a:rPr lang="fr-CH" baseline="0" dirty="0" smtClean="0"/>
              <a:t> or the performance of a </a:t>
            </a:r>
            <a:r>
              <a:rPr lang="fr-CH" baseline="0" dirty="0" err="1" smtClean="0"/>
              <a:t>core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function</a:t>
            </a:r>
            <a:r>
              <a:rPr lang="fr-CH" baseline="0" dirty="0" smtClean="0"/>
              <a:t>. For instance, a </a:t>
            </a:r>
            <a:r>
              <a:rPr lang="fr-CH" baseline="0" dirty="0" err="1" smtClean="0"/>
              <a:t>small</a:t>
            </a:r>
            <a:r>
              <a:rPr lang="fr-CH" baseline="0" dirty="0" smtClean="0"/>
              <a:t> business in </a:t>
            </a:r>
            <a:r>
              <a:rPr lang="fr-CH" baseline="0" dirty="0" err="1" smtClean="0"/>
              <a:t>order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tob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accommodate</a:t>
            </a:r>
            <a:r>
              <a:rPr lang="fr-CH" baseline="0" dirty="0" smtClean="0"/>
              <a:t> an </a:t>
            </a:r>
            <a:r>
              <a:rPr lang="fr-CH" baseline="0" dirty="0" err="1" smtClean="0"/>
              <a:t>employee</a:t>
            </a:r>
            <a:r>
              <a:rPr lang="fr-CH" baseline="0" dirty="0" smtClean="0"/>
              <a:t> in a </a:t>
            </a:r>
            <a:r>
              <a:rPr lang="fr-CH" baseline="0" dirty="0" err="1" smtClean="0"/>
              <a:t>wheelchair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forced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install</a:t>
            </a:r>
            <a:r>
              <a:rPr lang="fr-CH" baseline="0" dirty="0" smtClean="0"/>
              <a:t> an </a:t>
            </a:r>
            <a:r>
              <a:rPr lang="fr-CH" baseline="0" dirty="0" err="1" smtClean="0"/>
              <a:t>elevator</a:t>
            </a:r>
            <a:r>
              <a:rPr lang="fr-CH" baseline="0" dirty="0" smtClean="0"/>
              <a:t>. </a:t>
            </a:r>
            <a:r>
              <a:rPr lang="fr-CH" baseline="0" dirty="0" err="1" smtClean="0"/>
              <a:t>After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evaluating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cost</a:t>
            </a:r>
            <a:r>
              <a:rPr lang="fr-CH" baseline="0" dirty="0" smtClean="0"/>
              <a:t> and the </a:t>
            </a:r>
            <a:r>
              <a:rPr lang="fr-CH" baseline="0" dirty="0" err="1" smtClean="0"/>
              <a:t>financial</a:t>
            </a:r>
            <a:r>
              <a:rPr lang="fr-CH" baseline="0" dirty="0" smtClean="0"/>
              <a:t> support </a:t>
            </a:r>
            <a:r>
              <a:rPr lang="fr-CH" baseline="0" dirty="0" err="1" smtClean="0"/>
              <a:t>its</a:t>
            </a:r>
            <a:r>
              <a:rPr lang="fr-CH" baseline="0" dirty="0" smtClean="0"/>
              <a:t> manager </a:t>
            </a:r>
            <a:r>
              <a:rPr lang="fr-CH" baseline="0" dirty="0" err="1" smtClean="0"/>
              <a:t>might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conclude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such</a:t>
            </a:r>
            <a:r>
              <a:rPr lang="fr-CH" baseline="0" dirty="0" smtClean="0"/>
              <a:t> accommodation </a:t>
            </a:r>
            <a:r>
              <a:rPr lang="fr-CH" baseline="0" dirty="0" err="1" smtClean="0"/>
              <a:t>would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imply</a:t>
            </a:r>
            <a:r>
              <a:rPr lang="fr-CH" baseline="0" dirty="0" smtClean="0"/>
              <a:t> an important </a:t>
            </a:r>
            <a:r>
              <a:rPr lang="fr-CH" baseline="0" dirty="0" err="1" smtClean="0"/>
              <a:t>burden</a:t>
            </a:r>
            <a:r>
              <a:rPr lang="fr-CH" baseline="0" dirty="0" smtClean="0"/>
              <a:t> putting the business in a </a:t>
            </a:r>
            <a:r>
              <a:rPr lang="fr-CH" baseline="0" dirty="0" err="1" smtClean="0"/>
              <a:t>financial</a:t>
            </a:r>
            <a:r>
              <a:rPr lang="fr-CH" baseline="0" dirty="0" smtClean="0"/>
              <a:t> situation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cannot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supported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regular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income</a:t>
            </a:r>
            <a:r>
              <a:rPr lang="fr-CH" baseline="0" dirty="0" smtClean="0"/>
              <a:t> of the business, </a:t>
            </a:r>
            <a:r>
              <a:rPr lang="fr-CH" baseline="0" dirty="0" err="1" smtClean="0"/>
              <a:t>risking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its</a:t>
            </a:r>
            <a:r>
              <a:rPr lang="fr-CH" baseline="0" dirty="0" smtClean="0"/>
              <a:t> existence. </a:t>
            </a:r>
            <a:endParaRPr lang="en-GB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A48E679-4245-4D2E-A5BD-003AE7FB0B5A}" type="slidenum">
              <a:rPr lang="en-GB" smtClean="0"/>
              <a:pPr eaLnBrk="1" hangingPunct="1"/>
              <a:t>16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2664829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DC2D9C5C-D753-4443-B1D7-30DBD5465C60}" type="slidenum">
              <a:rPr lang="en-GB" smtClean="0"/>
              <a:pPr eaLnBrk="1" hangingPunct="1"/>
              <a:t>17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8574814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81CF200B-581C-42EF-A561-0D14B44C75F7}" type="slidenum">
              <a:rPr lang="en-GB" smtClean="0"/>
              <a:pPr eaLnBrk="1" hangingPunct="1"/>
              <a:t>18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2102191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GB" b="1" smtClean="0"/>
              <a:t>Slide Three</a:t>
            </a:r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0E8B3A54-EE3A-4ADD-B3F8-F3C28DDAB8D6}" type="slidenum">
              <a:rPr lang="en-GB" smtClean="0"/>
              <a:pPr eaLnBrk="1" hangingPunct="1"/>
              <a:t>19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480760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0567023-9062-41D6-BB7F-C7B9F18E44FD}" type="slidenum">
              <a:rPr lang="en-GB" smtClean="0"/>
              <a:pPr eaLnBrk="1" hangingPunct="1"/>
              <a:t>2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7991132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07FD479-3DB9-473E-B87E-E76E033A2844}" type="slidenum">
              <a:rPr lang="en-GB" smtClean="0"/>
              <a:pPr eaLnBrk="1" hangingPunct="1"/>
              <a:t>20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3286100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5C3D1552-E129-48E8-BC65-3DC9AFAFC7DE}" type="slidenum">
              <a:rPr lang="en-GB" smtClean="0"/>
              <a:pPr eaLnBrk="1" hangingPunct="1"/>
              <a:t>3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2189747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9BE8A775-9BDF-4A20-9AAE-9996B50CF39D}" type="slidenum">
              <a:rPr lang="en-GB" smtClean="0"/>
              <a:pPr eaLnBrk="1" hangingPunct="1"/>
              <a:t>4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0962867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b="1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EA9955D4-09F0-410C-8659-7D25A27A9570}" type="slidenum">
              <a:rPr lang="en-GB" smtClean="0"/>
              <a:pPr eaLnBrk="1" hangingPunct="1"/>
              <a:t>5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0993533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A48E679-4245-4D2E-A5BD-003AE7FB0B5A}" type="slidenum">
              <a:rPr lang="en-GB" smtClean="0"/>
              <a:pPr eaLnBrk="1" hangingPunct="1"/>
              <a:t>6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3152679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A48E679-4245-4D2E-A5BD-003AE7FB0B5A}" type="slidenum">
              <a:rPr lang="en-GB" smtClean="0"/>
              <a:pPr eaLnBrk="1" hangingPunct="1"/>
              <a:t>7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4296434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A48E679-4245-4D2E-A5BD-003AE7FB0B5A}" type="slidenum">
              <a:rPr lang="en-GB" smtClean="0"/>
              <a:pPr eaLnBrk="1" hangingPunct="1"/>
              <a:t>8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971596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fr-CH" dirty="0" smtClean="0"/>
              <a:t>As the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reasonableness</a:t>
            </a:r>
            <a:r>
              <a:rPr lang="fr-CH" baseline="0" dirty="0" smtClean="0"/>
              <a:t> test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initiated</a:t>
            </a:r>
            <a:r>
              <a:rPr lang="fr-CH" baseline="0" dirty="0" smtClean="0"/>
              <a:t> by the right </a:t>
            </a:r>
            <a:r>
              <a:rPr lang="fr-CH" baseline="0" dirty="0" err="1" smtClean="0"/>
              <a:t>holder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 right </a:t>
            </a:r>
            <a:r>
              <a:rPr lang="fr-CH" baseline="0" dirty="0" err="1" smtClean="0"/>
              <a:t>holder</a:t>
            </a:r>
            <a:r>
              <a:rPr lang="fr-CH" baseline="0" dirty="0" smtClean="0"/>
              <a:t> has the </a:t>
            </a:r>
            <a:r>
              <a:rPr lang="fr-CH" baseline="0" dirty="0" err="1" smtClean="0"/>
              <a:t>duty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address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its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request</a:t>
            </a:r>
            <a:r>
              <a:rPr lang="fr-CH" baseline="0" dirty="0" smtClean="0"/>
              <a:t> for accommodation to the </a:t>
            </a:r>
            <a:r>
              <a:rPr lang="fr-CH" baseline="0" dirty="0" err="1" smtClean="0"/>
              <a:t>adequate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duty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bearer</a:t>
            </a:r>
            <a:r>
              <a:rPr lang="fr-CH" baseline="0" dirty="0" smtClean="0"/>
              <a:t>. The </a:t>
            </a:r>
            <a:r>
              <a:rPr lang="fr-CH" baseline="0" dirty="0" err="1" smtClean="0"/>
              <a:t>entity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requested</a:t>
            </a:r>
            <a:r>
              <a:rPr lang="fr-CH" baseline="0" dirty="0" smtClean="0"/>
              <a:t> of accommodation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proves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not the </a:t>
            </a:r>
            <a:r>
              <a:rPr lang="fr-CH" baseline="0" dirty="0" err="1" smtClean="0"/>
              <a:t>duty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bearer</a:t>
            </a:r>
            <a:r>
              <a:rPr lang="fr-CH" baseline="0" dirty="0" smtClean="0"/>
              <a:t>, or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duty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bearer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primary</a:t>
            </a:r>
            <a:r>
              <a:rPr lang="fr-CH" baseline="0" dirty="0" smtClean="0"/>
              <a:t> obligations </a:t>
            </a:r>
            <a:r>
              <a:rPr lang="fr-CH" baseline="0" dirty="0" err="1" smtClean="0"/>
              <a:t>can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deny</a:t>
            </a:r>
            <a:r>
              <a:rPr lang="fr-CH" baseline="0" dirty="0" smtClean="0"/>
              <a:t> the accommodation </a:t>
            </a:r>
            <a:r>
              <a:rPr lang="fr-CH" baseline="0" dirty="0" err="1" smtClean="0"/>
              <a:t>without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incurring</a:t>
            </a:r>
            <a:r>
              <a:rPr lang="fr-CH" baseline="0" dirty="0" smtClean="0"/>
              <a:t> in discrimination on the basis of </a:t>
            </a:r>
            <a:r>
              <a:rPr lang="fr-CH" baseline="0" dirty="0" err="1" smtClean="0"/>
              <a:t>disability</a:t>
            </a:r>
            <a:r>
              <a:rPr lang="fr-CH" baseline="0" dirty="0" smtClean="0"/>
              <a:t>. Law or </a:t>
            </a:r>
            <a:r>
              <a:rPr lang="fr-CH" baseline="0" dirty="0" err="1" smtClean="0"/>
              <a:t>regulations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should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define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duty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bearer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avoid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establishing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burden</a:t>
            </a:r>
            <a:r>
              <a:rPr lang="fr-CH" baseline="0" dirty="0" smtClean="0"/>
              <a:t> in the </a:t>
            </a:r>
            <a:r>
              <a:rPr lang="fr-CH" baseline="0" dirty="0" err="1" smtClean="0"/>
              <a:t>person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disability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requesting</a:t>
            </a:r>
            <a:r>
              <a:rPr lang="fr-CH" baseline="0" dirty="0" smtClean="0"/>
              <a:t> the accommodation to </a:t>
            </a:r>
            <a:r>
              <a:rPr lang="fr-CH" baseline="0" dirty="0" err="1" smtClean="0"/>
              <a:t>discover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such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capacity</a:t>
            </a:r>
            <a:r>
              <a:rPr lang="fr-CH" baseline="0" dirty="0" smtClean="0"/>
              <a:t>. </a:t>
            </a:r>
            <a:endParaRPr lang="en-GB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A48E679-4245-4D2E-A5BD-003AE7FB0B5A}" type="slidenum">
              <a:rPr lang="en-GB" smtClean="0"/>
              <a:pPr eaLnBrk="1" hangingPunct="1"/>
              <a:t>9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301877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OHCHR_logo_EN_blu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018213"/>
            <a:ext cx="18256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UN_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6188075"/>
            <a:ext cx="57467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8" descr="title_slide_background_3_shine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5113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12"/>
          <p:cNvCxnSpPr/>
          <p:nvPr userDrawn="1"/>
        </p:nvCxnSpPr>
        <p:spPr>
          <a:xfrm rot="5400000">
            <a:off x="-849312" y="1438275"/>
            <a:ext cx="2874962" cy="1588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2" descr="ppt_white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3" y="5413375"/>
            <a:ext cx="41402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3900" y="2041240"/>
            <a:ext cx="6590166" cy="1150263"/>
          </a:xfrm>
        </p:spPr>
        <p:txBody>
          <a:bodyPr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23900" y="4248607"/>
            <a:ext cx="6590166" cy="978756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Cliquez</a:t>
            </a:r>
            <a:r>
              <a:rPr lang="en-US" dirty="0" smtClean="0"/>
              <a:t> pour modifier le style des </a:t>
            </a:r>
            <a:r>
              <a:rPr lang="en-US" dirty="0" err="1" smtClean="0"/>
              <a:t>sous-titres</a:t>
            </a:r>
            <a:r>
              <a:rPr lang="en-US" dirty="0" smtClean="0"/>
              <a:t>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12435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0832" y="1498601"/>
            <a:ext cx="7567085" cy="4477698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243AB9-F9DF-46D0-9C4D-288161D82B06}" type="datetime1">
              <a:rPr lang="fr-FR"/>
              <a:pPr>
                <a:defRPr/>
              </a:pPr>
              <a:t>26/07/2015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4482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0832" y="1498601"/>
            <a:ext cx="3754968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98601"/>
            <a:ext cx="3659717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66AB32-F3D4-453C-BD6E-4CAA2379DF48}" type="datetime1">
              <a:rPr lang="fr-FR"/>
              <a:pPr>
                <a:defRPr/>
              </a:pPr>
              <a:t>26/07/2015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9298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0832" y="1498600"/>
            <a:ext cx="3756556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40832" y="2174875"/>
            <a:ext cx="3756556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498600"/>
            <a:ext cx="3662892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662892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4161DA-FDD2-4FF5-B829-462B05951E1B}" type="datetime1">
              <a:rPr lang="fr-FR"/>
              <a:pPr>
                <a:defRPr/>
              </a:pPr>
              <a:t>26/07/2015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7313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C9011-5122-495B-8258-1D609FEBDB4F}" type="datetime1">
              <a:rPr lang="fr-FR"/>
              <a:pPr>
                <a:defRPr/>
              </a:pPr>
              <a:t>26/07/2015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402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485B7B-FB10-4DF8-9800-15A98B20577D}" type="datetime1">
              <a:rPr lang="fr-FR"/>
              <a:pPr>
                <a:defRPr/>
              </a:pPr>
              <a:t>26/07/2015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010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97" y="273050"/>
            <a:ext cx="2751116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4759583" cy="5703248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14397" y="1435101"/>
            <a:ext cx="2751116" cy="4570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714375" y="6356350"/>
            <a:ext cx="2751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B872F5-514F-4212-8457-25706A73EA48}" type="datetime1">
              <a:rPr lang="fr-FR"/>
              <a:pPr>
                <a:defRPr/>
              </a:pPr>
              <a:t>26/07/2015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75050" y="6356350"/>
            <a:ext cx="365918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0231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7073" y="4808256"/>
            <a:ext cx="7563541" cy="42300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50473" y="612775"/>
            <a:ext cx="7450141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7073" y="5231258"/>
            <a:ext cx="7563541" cy="6089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50900" y="6356350"/>
            <a:ext cx="17399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F4E27-22F6-4CE6-964E-8498F5F4A205}" type="datetime1">
              <a:rPr lang="fr-FR"/>
              <a:pPr>
                <a:defRPr/>
              </a:pPr>
              <a:t>26/07/2015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9971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741363" y="274638"/>
            <a:ext cx="7566025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741363" y="1498600"/>
            <a:ext cx="7566025" cy="442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6356350"/>
            <a:ext cx="18494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74747"/>
                </a:solidFill>
                <a:ea typeface="ＭＳ Ｐゴシック" pitchFamily="-108" charset="-128"/>
                <a:cs typeface="Arial" charset="0"/>
              </a:defRPr>
            </a:lvl1pPr>
          </a:lstStyle>
          <a:p>
            <a:pPr>
              <a:defRPr/>
            </a:pPr>
            <a:fld id="{C873D5DF-F976-4EFA-833E-90A9D45E67E5}" type="datetime1">
              <a:rPr lang="fr-FR"/>
              <a:pPr>
                <a:defRPr/>
              </a:pPr>
              <a:t>26/07/2015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24163" y="6356350"/>
            <a:ext cx="3263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cxnSp>
        <p:nvCxnSpPr>
          <p:cNvPr id="12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9" descr="ppt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20" r:id="rId7"/>
    <p:sldLayoutId id="2147483921" r:id="rId8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600" b="1" kern="1200">
          <a:solidFill>
            <a:schemeClr val="tx2"/>
          </a:solidFill>
          <a:latin typeface="Arial"/>
          <a:ea typeface="ＭＳ Ｐゴシック" pitchFamily="-108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6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4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2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0"/>
          <p:cNvSpPr>
            <a:spLocks noGrp="1"/>
          </p:cNvSpPr>
          <p:nvPr>
            <p:ph type="ctrTitle"/>
          </p:nvPr>
        </p:nvSpPr>
        <p:spPr>
          <a:xfrm>
            <a:off x="723900" y="1930400"/>
            <a:ext cx="7348538" cy="1149350"/>
          </a:xfrm>
        </p:spPr>
        <p:txBody>
          <a:bodyPr/>
          <a:lstStyle/>
          <a:p>
            <a:r>
              <a:rPr lang="en-US" sz="3400" dirty="0" err="1" smtClean="0">
                <a:latin typeface="Arial" charset="0"/>
                <a:ea typeface="ＭＳ Ｐゴシック" pitchFamily="34" charset="-128"/>
                <a:cs typeface="Arial" charset="0"/>
              </a:rPr>
              <a:t>Discriminación</a:t>
            </a:r>
            <a:r>
              <a:rPr lang="en-US" sz="34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br>
              <a:rPr lang="en-US" sz="3400" dirty="0" smtClean="0">
                <a:latin typeface="Arial" charset="0"/>
                <a:ea typeface="ＭＳ Ｐゴシック" pitchFamily="34" charset="-128"/>
                <a:cs typeface="Arial" charset="0"/>
              </a:rPr>
            </a:br>
            <a:r>
              <a:rPr lang="en-US" sz="3400" dirty="0" err="1" smtClean="0">
                <a:latin typeface="Arial" charset="0"/>
                <a:ea typeface="ＭＳ Ｐゴシック" pitchFamily="34" charset="-128"/>
                <a:cs typeface="Arial" charset="0"/>
              </a:rPr>
              <a:t>por</a:t>
            </a:r>
            <a:r>
              <a:rPr lang="en-US" sz="34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en-US" sz="3400" dirty="0" err="1" smtClean="0">
                <a:latin typeface="Arial" charset="0"/>
                <a:ea typeface="ＭＳ Ｐゴシック" pitchFamily="34" charset="-128"/>
                <a:cs typeface="Arial" charset="0"/>
              </a:rPr>
              <a:t>motivos</a:t>
            </a:r>
            <a:r>
              <a:rPr lang="en-US" sz="3400" dirty="0" smtClean="0">
                <a:latin typeface="Arial" charset="0"/>
                <a:ea typeface="ＭＳ Ｐゴシック" pitchFamily="34" charset="-128"/>
                <a:cs typeface="Arial" charset="0"/>
              </a:rPr>
              <a:t> de </a:t>
            </a:r>
            <a:r>
              <a:rPr lang="en-US" sz="3400" dirty="0" err="1" smtClean="0">
                <a:latin typeface="Arial" charset="0"/>
                <a:ea typeface="ＭＳ Ｐゴシック" pitchFamily="34" charset="-128"/>
                <a:cs typeface="Arial" charset="0"/>
              </a:rPr>
              <a:t>discapacidad</a:t>
            </a:r>
            <a:r>
              <a:rPr lang="en-US" sz="3400" dirty="0" smtClean="0">
                <a:latin typeface="Arial" charset="0"/>
                <a:ea typeface="ＭＳ Ｐゴシック" pitchFamily="34" charset="-128"/>
                <a:cs typeface="Arial" charset="0"/>
              </a:rPr>
              <a:t/>
            </a:r>
            <a:br>
              <a:rPr lang="en-US" sz="3400" dirty="0" smtClean="0">
                <a:latin typeface="Arial" charset="0"/>
                <a:ea typeface="ＭＳ Ｐゴシック" pitchFamily="34" charset="-128"/>
                <a:cs typeface="Arial" charset="0"/>
              </a:rPr>
            </a:br>
            <a:endParaRPr lang="en-GB" sz="34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5123" name="Sous-titre 9"/>
          <p:cNvSpPr>
            <a:spLocks noGrp="1"/>
          </p:cNvSpPr>
          <p:nvPr>
            <p:ph type="subTitle" idx="1"/>
          </p:nvPr>
        </p:nvSpPr>
        <p:spPr>
          <a:xfrm>
            <a:off x="723900" y="4248150"/>
            <a:ext cx="6589713" cy="979488"/>
          </a:xfrm>
        </p:spPr>
        <p:txBody>
          <a:bodyPr/>
          <a:lstStyle/>
          <a:p>
            <a:r>
              <a:rPr lang="en-US" sz="3200" dirty="0" err="1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Módulo</a:t>
            </a:r>
            <a:r>
              <a:rPr lang="en-US" sz="3200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 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90525" y="274638"/>
            <a:ext cx="8485188" cy="1090612"/>
          </a:xfrm>
        </p:spPr>
        <p:txBody>
          <a:bodyPr/>
          <a:lstStyle/>
          <a:p>
            <a:pPr algn="ctr" eaLnBrk="1" hangingPunct="1"/>
            <a:r>
              <a:rPr lang="fr-FR" sz="3600" dirty="0">
                <a:latin typeface="Arial" charset="0"/>
                <a:ea typeface="ＭＳ Ｐゴシック" pitchFamily="34" charset="-128"/>
                <a:cs typeface="Arial" charset="0"/>
              </a:rPr>
              <a:t>Ajustes 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razonables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/>
            </a:r>
            <a:b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</a:br>
            <a:r>
              <a:rPr lang="en-US" sz="2400" dirty="0" err="1" smtClean="0">
                <a:cs typeface="Arial" charset="0"/>
              </a:rPr>
              <a:t>Diálogo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interactivo</a:t>
            </a:r>
            <a:r>
              <a:rPr lang="en-US" sz="3600" dirty="0">
                <a:cs typeface="Arial" charset="0"/>
              </a:rPr>
              <a:t/>
            </a:r>
            <a:br>
              <a:rPr lang="en-US" sz="3600" dirty="0">
                <a:cs typeface="Arial" charset="0"/>
              </a:rPr>
            </a:b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16000" y="1563688"/>
            <a:ext cx="7056438" cy="407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3600" b="1" dirty="0">
              <a:solidFill>
                <a:schemeClr val="tx2"/>
              </a:solidFill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400" dirty="0" smtClean="0"/>
              <a:t>El titular de </a:t>
            </a:r>
            <a:r>
              <a:rPr lang="en-US" sz="2400" dirty="0" err="1" smtClean="0"/>
              <a:t>deberes</a:t>
            </a:r>
            <a:r>
              <a:rPr lang="en-US" sz="2400" dirty="0" smtClean="0"/>
              <a:t> y el </a:t>
            </a:r>
            <a:r>
              <a:rPr lang="en-US" sz="2400" dirty="0" err="1" smtClean="0"/>
              <a:t>derechohabiente</a:t>
            </a:r>
            <a:r>
              <a:rPr lang="en-US" sz="2400" dirty="0" smtClean="0"/>
              <a:t> </a:t>
            </a:r>
            <a:r>
              <a:rPr lang="en-US" sz="2400" dirty="0" err="1" smtClean="0"/>
              <a:t>deben</a:t>
            </a:r>
            <a:r>
              <a:rPr lang="en-US" sz="2400" dirty="0" smtClean="0"/>
              <a:t> </a:t>
            </a:r>
            <a:r>
              <a:rPr lang="en-US" sz="2400" dirty="0" err="1" smtClean="0"/>
              <a:t>iniciar</a:t>
            </a:r>
            <a:r>
              <a:rPr lang="en-US" sz="2400" dirty="0" smtClean="0"/>
              <a:t> un </a:t>
            </a:r>
            <a:r>
              <a:rPr lang="en-US" sz="2400" dirty="0" err="1" smtClean="0"/>
              <a:t>diálogo</a:t>
            </a:r>
            <a:r>
              <a:rPr lang="en-US" sz="2400" dirty="0" smtClean="0"/>
              <a:t> </a:t>
            </a:r>
            <a:r>
              <a:rPr lang="en-US" sz="2400" dirty="0" err="1" smtClean="0"/>
              <a:t>interactivo</a:t>
            </a:r>
            <a:r>
              <a:rPr lang="en-US" sz="2400" dirty="0" smtClean="0"/>
              <a:t> para </a:t>
            </a:r>
            <a:r>
              <a:rPr lang="en-US" sz="2400" dirty="0" err="1" smtClean="0"/>
              <a:t>definir</a:t>
            </a:r>
            <a:r>
              <a:rPr lang="en-US" sz="2400" dirty="0" smtClean="0"/>
              <a:t> </a:t>
            </a:r>
            <a:r>
              <a:rPr lang="en-US" sz="2400" dirty="0" err="1" smtClean="0"/>
              <a:t>qué</a:t>
            </a:r>
            <a:r>
              <a:rPr lang="en-US" sz="2400" dirty="0" smtClean="0"/>
              <a:t> </a:t>
            </a:r>
            <a:r>
              <a:rPr lang="en-US" sz="2400" dirty="0" err="1" smtClean="0"/>
              <a:t>ajustes</a:t>
            </a:r>
            <a:r>
              <a:rPr lang="en-US" sz="2400" dirty="0" smtClean="0"/>
              <a:t> </a:t>
            </a:r>
            <a:r>
              <a:rPr lang="en-US" sz="2400" dirty="0" err="1" smtClean="0"/>
              <a:t>razonables</a:t>
            </a:r>
            <a:r>
              <a:rPr lang="en-US" sz="2400" dirty="0" smtClean="0"/>
              <a:t> se </a:t>
            </a:r>
            <a:r>
              <a:rPr lang="en-US" sz="2400" dirty="0" err="1" smtClean="0"/>
              <a:t>necesitan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200" dirty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 smtClean="0">
                <a:cs typeface="Arial" charset="0"/>
              </a:rPr>
              <a:t>Si </a:t>
            </a:r>
            <a:r>
              <a:rPr lang="en-US" sz="2200" dirty="0" err="1" smtClean="0">
                <a:cs typeface="Arial" charset="0"/>
              </a:rPr>
              <a:t>llegan</a:t>
            </a:r>
            <a:r>
              <a:rPr lang="en-US" sz="2200" dirty="0" smtClean="0">
                <a:cs typeface="Arial" charset="0"/>
              </a:rPr>
              <a:t> a un </a:t>
            </a:r>
            <a:r>
              <a:rPr lang="en-US" sz="2200" dirty="0" err="1" smtClean="0">
                <a:cs typeface="Arial" charset="0"/>
              </a:rPr>
              <a:t>acuerdo</a:t>
            </a:r>
            <a:r>
              <a:rPr lang="en-US" sz="2200" dirty="0" smtClean="0">
                <a:cs typeface="Arial" charset="0"/>
              </a:rPr>
              <a:t>, </a:t>
            </a:r>
            <a:r>
              <a:rPr lang="en-US" sz="2200" dirty="0" err="1" smtClean="0">
                <a:cs typeface="Arial" charset="0"/>
              </a:rPr>
              <a:t>los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ajustes</a:t>
            </a:r>
            <a:r>
              <a:rPr lang="en-US" sz="2200" dirty="0" smtClean="0">
                <a:cs typeface="Arial" charset="0"/>
              </a:rPr>
              <a:t> se </a:t>
            </a:r>
            <a:r>
              <a:rPr lang="en-US" sz="2200" dirty="0" err="1" smtClean="0">
                <a:cs typeface="Arial" charset="0"/>
              </a:rPr>
              <a:t>llevan</a:t>
            </a:r>
            <a:r>
              <a:rPr lang="en-US" sz="2200" dirty="0" smtClean="0">
                <a:cs typeface="Arial" charset="0"/>
              </a:rPr>
              <a:t> a </a:t>
            </a:r>
            <a:r>
              <a:rPr lang="en-US" sz="2200" dirty="0" err="1" smtClean="0">
                <a:cs typeface="Arial" charset="0"/>
              </a:rPr>
              <a:t>cabo</a:t>
            </a:r>
            <a:r>
              <a:rPr lang="en-US" sz="2200" dirty="0" smtClean="0">
                <a:cs typeface="Arial" charset="0"/>
              </a:rPr>
              <a:t> y el </a:t>
            </a:r>
            <a:r>
              <a:rPr lang="en-US" sz="2200" dirty="0" err="1" smtClean="0">
                <a:cs typeface="Arial" charset="0"/>
              </a:rPr>
              <a:t>proceso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termina</a:t>
            </a:r>
            <a:endParaRPr lang="en-US" sz="22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en-US" sz="2200" dirty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400" dirty="0" smtClean="0"/>
              <a:t>Si no hay </a:t>
            </a:r>
            <a:r>
              <a:rPr lang="en-US" sz="2400" dirty="0" err="1" smtClean="0"/>
              <a:t>acuerdo</a:t>
            </a:r>
            <a:r>
              <a:rPr lang="en-US" sz="2400" dirty="0" smtClean="0"/>
              <a:t>, el titular de </a:t>
            </a:r>
            <a:r>
              <a:rPr lang="en-US" sz="2400" dirty="0" err="1" smtClean="0"/>
              <a:t>deberes</a:t>
            </a:r>
            <a:r>
              <a:rPr lang="en-US" sz="2400" dirty="0" smtClean="0"/>
              <a:t> </a:t>
            </a:r>
            <a:r>
              <a:rPr lang="en-US" sz="2400" dirty="0" err="1" smtClean="0"/>
              <a:t>debe</a:t>
            </a:r>
            <a:r>
              <a:rPr lang="en-US" sz="2400" dirty="0" smtClean="0"/>
              <a:t> </a:t>
            </a:r>
            <a:r>
              <a:rPr lang="en-US" sz="2400" dirty="0" err="1" smtClean="0"/>
              <a:t>demostrar</a:t>
            </a:r>
            <a:r>
              <a:rPr lang="en-US" sz="2400" dirty="0" smtClean="0"/>
              <a:t> que </a:t>
            </a:r>
            <a:r>
              <a:rPr lang="en-US" sz="2400" dirty="0" err="1" smtClean="0"/>
              <a:t>existe</a:t>
            </a:r>
            <a:r>
              <a:rPr lang="en-US" sz="2400" dirty="0" smtClean="0"/>
              <a:t> </a:t>
            </a:r>
            <a:r>
              <a:rPr lang="en-US" sz="2400" dirty="0" err="1" smtClean="0"/>
              <a:t>una</a:t>
            </a:r>
            <a:r>
              <a:rPr lang="en-US" sz="2400" dirty="0" smtClean="0"/>
              <a:t> </a:t>
            </a:r>
            <a:r>
              <a:rPr lang="en-US" sz="2400" dirty="0" err="1" smtClean="0"/>
              <a:t>justificación</a:t>
            </a:r>
            <a:r>
              <a:rPr lang="en-US" sz="2400" dirty="0" smtClean="0"/>
              <a:t> </a:t>
            </a:r>
            <a:r>
              <a:rPr lang="en-US" sz="2400" dirty="0" err="1" smtClean="0"/>
              <a:t>objetiva</a:t>
            </a:r>
            <a:r>
              <a:rPr lang="en-US" sz="2400" dirty="0" smtClean="0"/>
              <a:t>, a fin de </a:t>
            </a:r>
            <a:r>
              <a:rPr lang="en-US" sz="2400" dirty="0" err="1" smtClean="0"/>
              <a:t>evitar</a:t>
            </a:r>
            <a:r>
              <a:rPr lang="en-US" sz="2400" dirty="0" smtClean="0"/>
              <a:t> que se le </a:t>
            </a:r>
            <a:r>
              <a:rPr lang="en-US" sz="2400" dirty="0" err="1" smtClean="0"/>
              <a:t>considere</a:t>
            </a:r>
            <a:r>
              <a:rPr lang="en-US" sz="2400" dirty="0" smtClean="0"/>
              <a:t> </a:t>
            </a:r>
            <a:r>
              <a:rPr lang="en-US" sz="2400" dirty="0" err="1" smtClean="0"/>
              <a:t>responsable</a:t>
            </a:r>
            <a:r>
              <a:rPr lang="en-US" sz="2400" dirty="0" smtClean="0"/>
              <a:t> de </a:t>
            </a:r>
            <a:r>
              <a:rPr lang="en-US" sz="2400" dirty="0" err="1" smtClean="0"/>
              <a:t>discriminación</a:t>
            </a:r>
            <a:r>
              <a:rPr lang="en-US" sz="2400" dirty="0" smtClean="0"/>
              <a:t> 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sz="2400" dirty="0" smtClean="0"/>
              <a:t> </a:t>
            </a:r>
            <a:endParaRPr lang="en-GB" sz="2400" dirty="0"/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200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397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90525" y="274638"/>
            <a:ext cx="8485188" cy="1090612"/>
          </a:xfrm>
        </p:spPr>
        <p:txBody>
          <a:bodyPr/>
          <a:lstStyle/>
          <a:p>
            <a:pPr algn="ctr" eaLnBrk="1" hangingPunct="1"/>
            <a:r>
              <a:rPr lang="fr-FR" sz="3600" dirty="0">
                <a:latin typeface="Arial" charset="0"/>
                <a:ea typeface="ＭＳ Ｐゴシック" pitchFamily="34" charset="-128"/>
                <a:cs typeface="Arial" charset="0"/>
              </a:rPr>
              <a:t>Ajustes 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razonables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/>
            </a:r>
            <a:b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</a:br>
            <a:r>
              <a:rPr lang="fr-FR" sz="2400" dirty="0" err="1" smtClean="0">
                <a:latin typeface="Arial" charset="0"/>
                <a:ea typeface="ＭＳ Ｐゴシック" pitchFamily="34" charset="-128"/>
                <a:cs typeface="Arial" charset="0"/>
              </a:rPr>
              <a:t>Justificación</a:t>
            </a:r>
            <a:r>
              <a:rPr lang="fr-FR" sz="24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fr-FR" sz="2400" dirty="0" err="1" smtClean="0">
                <a:latin typeface="Arial" charset="0"/>
                <a:ea typeface="ＭＳ Ｐゴシック" pitchFamily="34" charset="-128"/>
                <a:cs typeface="Arial" charset="0"/>
              </a:rPr>
              <a:t>objetiva</a:t>
            </a:r>
            <a:r>
              <a:rPr lang="en-US" sz="3600" dirty="0">
                <a:cs typeface="Arial" charset="0"/>
              </a:rPr>
              <a:t/>
            </a:r>
            <a:br>
              <a:rPr lang="en-US" sz="3600" dirty="0">
                <a:cs typeface="Arial" charset="0"/>
              </a:rPr>
            </a:b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16000" y="1563688"/>
            <a:ext cx="7056438" cy="407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400" dirty="0" smtClean="0"/>
              <a:t>El titular de </a:t>
            </a:r>
            <a:r>
              <a:rPr lang="en-US" sz="2400" dirty="0" err="1" smtClean="0"/>
              <a:t>deberes</a:t>
            </a:r>
            <a:r>
              <a:rPr lang="en-US" sz="2400" dirty="0" smtClean="0"/>
              <a:t> </a:t>
            </a:r>
            <a:r>
              <a:rPr lang="en-US" sz="2400" dirty="0" err="1" smtClean="0"/>
              <a:t>debe</a:t>
            </a:r>
            <a:r>
              <a:rPr lang="en-US" sz="2400" dirty="0" smtClean="0"/>
              <a:t> </a:t>
            </a:r>
            <a:r>
              <a:rPr lang="en-US" sz="2400" dirty="0" err="1" smtClean="0"/>
              <a:t>probar</a:t>
            </a:r>
            <a:r>
              <a:rPr lang="en-US" sz="2400" dirty="0" smtClean="0"/>
              <a:t> que al </a:t>
            </a:r>
            <a:r>
              <a:rPr lang="en-US" sz="2400" dirty="0" err="1" smtClean="0"/>
              <a:t>menos</a:t>
            </a:r>
            <a:r>
              <a:rPr lang="en-US" sz="2400" dirty="0" smtClean="0"/>
              <a:t> </a:t>
            </a:r>
            <a:r>
              <a:rPr lang="en-US" sz="2400" dirty="0" err="1" smtClean="0"/>
              <a:t>uno</a:t>
            </a:r>
            <a:r>
              <a:rPr lang="en-US" sz="2400" dirty="0" smtClean="0"/>
              <a:t> de </a:t>
            </a:r>
            <a:r>
              <a:rPr lang="en-US" sz="2400" dirty="0" err="1" smtClean="0"/>
              <a:t>los</a:t>
            </a:r>
            <a:r>
              <a:rPr lang="en-US" sz="2400" dirty="0" smtClean="0"/>
              <a:t> </a:t>
            </a:r>
            <a:r>
              <a:rPr lang="en-US" sz="2400" dirty="0" err="1" smtClean="0"/>
              <a:t>criterios</a:t>
            </a:r>
            <a:r>
              <a:rPr lang="en-US" sz="2400" dirty="0" smtClean="0"/>
              <a:t> </a:t>
            </a:r>
            <a:r>
              <a:rPr lang="en-US" sz="2400" dirty="0" err="1" smtClean="0"/>
              <a:t>objetivos</a:t>
            </a:r>
            <a:r>
              <a:rPr lang="en-US" sz="2400" dirty="0" smtClean="0"/>
              <a:t> no se </a:t>
            </a:r>
            <a:r>
              <a:rPr lang="en-US" sz="2400" dirty="0" err="1" smtClean="0"/>
              <a:t>cumplió</a:t>
            </a:r>
            <a:r>
              <a:rPr lang="en-US" sz="2400" dirty="0" smtClean="0"/>
              <a:t>, a fin de </a:t>
            </a:r>
            <a:r>
              <a:rPr lang="en-US" sz="2400" dirty="0" err="1" smtClean="0"/>
              <a:t>evitar</a:t>
            </a:r>
            <a:r>
              <a:rPr lang="en-US" sz="2400" dirty="0" smtClean="0"/>
              <a:t> </a:t>
            </a:r>
            <a:r>
              <a:rPr lang="es-ES" sz="2400" dirty="0" smtClean="0"/>
              <a:t>que </a:t>
            </a:r>
            <a:r>
              <a:rPr lang="es-ES" sz="2400" dirty="0"/>
              <a:t>se le considere responsable </a:t>
            </a:r>
            <a:r>
              <a:rPr lang="es-ES" sz="2400" dirty="0" smtClean="0"/>
              <a:t>de discriminación por motivo de discapacidad </a:t>
            </a:r>
            <a:endParaRPr lang="en-US" sz="2400" dirty="0" smtClean="0"/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 err="1" smtClean="0">
                <a:cs typeface="Arial" charset="0"/>
              </a:rPr>
              <a:t>Pertinente</a:t>
            </a:r>
            <a:endParaRPr lang="en-US" sz="2200" dirty="0">
              <a:cs typeface="Arial" charset="0"/>
            </a:endParaRP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s-ES" sz="2200" dirty="0">
                <a:cs typeface="Arial" charset="0"/>
              </a:rPr>
              <a:t>Proporcional</a:t>
            </a: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s-ES" sz="2200" dirty="0">
                <a:cs typeface="Arial" charset="0"/>
              </a:rPr>
              <a:t>Posible</a:t>
            </a: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s-ES" sz="2200" dirty="0">
                <a:cs typeface="Arial" charset="0"/>
              </a:rPr>
              <a:t>Financieramente viable</a:t>
            </a: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s-ES" sz="2200" dirty="0" err="1">
                <a:cs typeface="Arial" charset="0"/>
              </a:rPr>
              <a:t>Economicamente</a:t>
            </a:r>
            <a:r>
              <a:rPr lang="es-ES" sz="2200" dirty="0">
                <a:cs typeface="Arial" charset="0"/>
              </a:rPr>
              <a:t> viable</a:t>
            </a:r>
          </a:p>
          <a:p>
            <a:pPr lvl="1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200" dirty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75002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90525" y="274638"/>
            <a:ext cx="8485188" cy="1090612"/>
          </a:xfrm>
        </p:spPr>
        <p:txBody>
          <a:bodyPr/>
          <a:lstStyle/>
          <a:p>
            <a:pPr algn="ctr" eaLnBrk="1" hangingPunct="1"/>
            <a:r>
              <a:rPr lang="fr-FR" sz="3600" dirty="0">
                <a:latin typeface="Arial" charset="0"/>
                <a:ea typeface="ＭＳ Ｐゴシック" pitchFamily="34" charset="-128"/>
                <a:cs typeface="Arial" charset="0"/>
              </a:rPr>
              <a:t>Ajustes 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razonables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/>
            </a:r>
            <a:b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</a:br>
            <a:r>
              <a:rPr lang="fr-FR" sz="2400" dirty="0" err="1" smtClean="0">
                <a:latin typeface="Arial" charset="0"/>
                <a:ea typeface="ＭＳ Ｐゴシック" pitchFamily="34" charset="-128"/>
                <a:cs typeface="Arial" charset="0"/>
              </a:rPr>
              <a:t>Justificación</a:t>
            </a:r>
            <a:r>
              <a:rPr lang="fr-FR" sz="24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fr-FR" sz="2400" dirty="0" err="1" smtClean="0">
                <a:latin typeface="Arial" charset="0"/>
                <a:ea typeface="ＭＳ Ｐゴシック" pitchFamily="34" charset="-128"/>
                <a:cs typeface="Arial" charset="0"/>
              </a:rPr>
              <a:t>objetiva</a:t>
            </a:r>
            <a:r>
              <a:rPr lang="en-US" sz="3600" dirty="0">
                <a:cs typeface="Arial" charset="0"/>
              </a:rPr>
              <a:t/>
            </a:r>
            <a:br>
              <a:rPr lang="en-US" sz="3600" dirty="0">
                <a:cs typeface="Arial" charset="0"/>
              </a:rPr>
            </a:b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16000" y="1563688"/>
            <a:ext cx="7056438" cy="407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sz="2000" b="1" dirty="0" err="1" smtClean="0">
                <a:solidFill>
                  <a:schemeClr val="tx2"/>
                </a:solidFill>
                <a:cs typeface="Arial" charset="0"/>
              </a:rPr>
              <a:t>Pertinente</a:t>
            </a:r>
            <a:endParaRPr lang="en-US" sz="2000" b="1" dirty="0" smtClean="0">
              <a:solidFill>
                <a:schemeClr val="tx2"/>
              </a:solidFill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000" b="1" dirty="0" smtClean="0">
              <a:solidFill>
                <a:schemeClr val="tx2"/>
              </a:solidFill>
              <a:cs typeface="Arial" charset="0"/>
            </a:endParaRP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 smtClean="0">
                <a:cs typeface="Arial" charset="0"/>
              </a:rPr>
              <a:t>El </a:t>
            </a:r>
            <a:r>
              <a:rPr lang="en-US" sz="2200" dirty="0" err="1" smtClean="0">
                <a:cs typeface="Arial" charset="0"/>
              </a:rPr>
              <a:t>ajuste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debe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ser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pertinente</a:t>
            </a:r>
            <a:r>
              <a:rPr lang="en-US" sz="2200" dirty="0" smtClean="0">
                <a:cs typeface="Arial" charset="0"/>
              </a:rPr>
              <a:t> a </a:t>
            </a:r>
            <a:r>
              <a:rPr lang="en-US" sz="2200" dirty="0" err="1" smtClean="0">
                <a:cs typeface="Arial" charset="0"/>
              </a:rPr>
              <a:t>su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propósito</a:t>
            </a:r>
            <a:endParaRPr lang="en-US" sz="2200" dirty="0" smtClean="0">
              <a:cs typeface="Arial" charset="0"/>
            </a:endParaRP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 smtClean="0">
                <a:cs typeface="Arial" charset="0"/>
              </a:rPr>
              <a:t>El titular de </a:t>
            </a:r>
            <a:r>
              <a:rPr lang="en-US" sz="2200" dirty="0" err="1" smtClean="0">
                <a:cs typeface="Arial" charset="0"/>
              </a:rPr>
              <a:t>deberes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debe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demostrar</a:t>
            </a:r>
            <a:r>
              <a:rPr lang="en-US" sz="2200" dirty="0" smtClean="0">
                <a:cs typeface="Arial" charset="0"/>
              </a:rPr>
              <a:t> que el </a:t>
            </a:r>
            <a:r>
              <a:rPr lang="en-US" sz="2200" dirty="0" err="1" smtClean="0">
                <a:cs typeface="Arial" charset="0"/>
              </a:rPr>
              <a:t>ajuste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pedido</a:t>
            </a:r>
            <a:r>
              <a:rPr lang="en-US" sz="2200" dirty="0" smtClean="0">
                <a:cs typeface="Arial" charset="0"/>
              </a:rPr>
              <a:t> no era </a:t>
            </a:r>
            <a:r>
              <a:rPr lang="en-US" sz="2200" dirty="0" err="1" smtClean="0">
                <a:cs typeface="Arial" charset="0"/>
              </a:rPr>
              <a:t>pertinente</a:t>
            </a:r>
            <a:r>
              <a:rPr lang="en-US" sz="2200" dirty="0" smtClean="0">
                <a:cs typeface="Arial" charset="0"/>
              </a:rPr>
              <a:t> para la </a:t>
            </a:r>
            <a:r>
              <a:rPr lang="en-US" sz="2200" dirty="0" err="1" smtClean="0">
                <a:cs typeface="Arial" charset="0"/>
              </a:rPr>
              <a:t>realización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efectiva</a:t>
            </a:r>
            <a:r>
              <a:rPr lang="en-US" sz="2200" dirty="0" smtClean="0">
                <a:cs typeface="Arial" charset="0"/>
              </a:rPr>
              <a:t> del derecho </a:t>
            </a:r>
            <a:r>
              <a:rPr lang="en-US" sz="2200" dirty="0" err="1" smtClean="0">
                <a:cs typeface="Arial" charset="0"/>
              </a:rPr>
              <a:t>en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cuestión</a:t>
            </a:r>
            <a:endParaRPr lang="en-US" sz="2200" dirty="0" smtClean="0">
              <a:cs typeface="Arial" charset="0"/>
            </a:endParaRP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400" dirty="0" err="1" smtClean="0"/>
              <a:t>Debe</a:t>
            </a:r>
            <a:r>
              <a:rPr lang="en-US" sz="2400" dirty="0" smtClean="0"/>
              <a:t> </a:t>
            </a:r>
            <a:r>
              <a:rPr lang="en-US" sz="2400" dirty="0" err="1" smtClean="0"/>
              <a:t>prestarse</a:t>
            </a:r>
            <a:r>
              <a:rPr lang="en-US" sz="2400" dirty="0" smtClean="0"/>
              <a:t> especial </a:t>
            </a:r>
            <a:r>
              <a:rPr lang="en-US" sz="2400" dirty="0" err="1" smtClean="0"/>
              <a:t>atención</a:t>
            </a:r>
            <a:r>
              <a:rPr lang="en-US" sz="2400" dirty="0" smtClean="0"/>
              <a:t> a </a:t>
            </a:r>
            <a:r>
              <a:rPr lang="en-US" sz="2400" dirty="0" err="1" smtClean="0"/>
              <a:t>los</a:t>
            </a:r>
            <a:r>
              <a:rPr lang="en-US" sz="2400" dirty="0" smtClean="0"/>
              <a:t> </a:t>
            </a:r>
            <a:r>
              <a:rPr lang="en-US" sz="2400" dirty="0" err="1" smtClean="0"/>
              <a:t>ajustes</a:t>
            </a:r>
            <a:r>
              <a:rPr lang="en-US" sz="2400" dirty="0" smtClean="0"/>
              <a:t> </a:t>
            </a:r>
            <a:r>
              <a:rPr lang="en-US" sz="2400" dirty="0" err="1" smtClean="0"/>
              <a:t>en</a:t>
            </a:r>
            <a:r>
              <a:rPr lang="en-US" sz="2400" dirty="0" smtClean="0"/>
              <a:t> </a:t>
            </a:r>
            <a:r>
              <a:rPr lang="en-US" sz="2400" dirty="0" err="1" smtClean="0"/>
              <a:t>materia</a:t>
            </a:r>
            <a:r>
              <a:rPr lang="en-US" sz="2400" dirty="0" smtClean="0"/>
              <a:t> de </a:t>
            </a:r>
            <a:r>
              <a:rPr lang="en-US" sz="2400" dirty="0" err="1" smtClean="0"/>
              <a:t>educación</a:t>
            </a:r>
            <a:r>
              <a:rPr lang="en-US" sz="2400" dirty="0" smtClean="0"/>
              <a:t> </a:t>
            </a:r>
            <a:r>
              <a:rPr lang="en-US" sz="2400" dirty="0" err="1" smtClean="0"/>
              <a:t>inclusiva</a:t>
            </a:r>
            <a:r>
              <a:rPr lang="en-US" sz="2400" dirty="0" smtClean="0"/>
              <a:t> y </a:t>
            </a:r>
            <a:r>
              <a:rPr lang="en-US" sz="2400" dirty="0" err="1" smtClean="0"/>
              <a:t>empleo</a:t>
            </a:r>
            <a:endParaRPr lang="en-US" sz="2400" dirty="0" smtClean="0"/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80039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90525" y="274638"/>
            <a:ext cx="8485188" cy="1090612"/>
          </a:xfrm>
        </p:spPr>
        <p:txBody>
          <a:bodyPr/>
          <a:lstStyle/>
          <a:p>
            <a:pPr algn="ctr" eaLnBrk="1" hangingPunct="1"/>
            <a:r>
              <a:rPr lang="fr-FR" sz="3600" dirty="0">
                <a:latin typeface="Arial" charset="0"/>
                <a:ea typeface="ＭＳ Ｐゴシック" pitchFamily="34" charset="-128"/>
                <a:cs typeface="Arial" charset="0"/>
              </a:rPr>
              <a:t>Ajustes 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razonables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/>
            </a:r>
            <a:b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</a:br>
            <a:r>
              <a:rPr lang="fr-FR" sz="2400" dirty="0" err="1" smtClean="0">
                <a:latin typeface="Arial" charset="0"/>
                <a:ea typeface="ＭＳ Ｐゴシック" pitchFamily="34" charset="-128"/>
                <a:cs typeface="Arial" charset="0"/>
              </a:rPr>
              <a:t>Justificación</a:t>
            </a:r>
            <a:r>
              <a:rPr lang="fr-FR" sz="24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fr-FR" sz="2400" dirty="0" err="1" smtClean="0">
                <a:latin typeface="Arial" charset="0"/>
                <a:ea typeface="ＭＳ Ｐゴシック" pitchFamily="34" charset="-128"/>
                <a:cs typeface="Arial" charset="0"/>
              </a:rPr>
              <a:t>objetiva</a:t>
            </a:r>
            <a:r>
              <a:rPr lang="en-US" sz="3600" dirty="0">
                <a:cs typeface="Arial" charset="0"/>
              </a:rPr>
              <a:t/>
            </a:r>
            <a:br>
              <a:rPr lang="en-US" sz="3600" dirty="0">
                <a:cs typeface="Arial" charset="0"/>
              </a:rPr>
            </a:b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16000" y="1563688"/>
            <a:ext cx="7056438" cy="407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sz="2000" b="1" dirty="0" err="1" smtClean="0">
                <a:solidFill>
                  <a:schemeClr val="tx2"/>
                </a:solidFill>
                <a:cs typeface="Arial" charset="0"/>
              </a:rPr>
              <a:t>Proporcional</a:t>
            </a:r>
            <a:endParaRPr lang="en-US" sz="2000" b="1" dirty="0" smtClean="0">
              <a:solidFill>
                <a:schemeClr val="tx2"/>
              </a:solidFill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000" b="1" dirty="0" smtClean="0">
              <a:solidFill>
                <a:schemeClr val="tx2"/>
              </a:solidFill>
              <a:cs typeface="Arial" charset="0"/>
            </a:endParaRP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 smtClean="0">
                <a:cs typeface="Arial" charset="0"/>
              </a:rPr>
              <a:t>El </a:t>
            </a:r>
            <a:r>
              <a:rPr lang="en-US" sz="2200" dirty="0" err="1" smtClean="0">
                <a:cs typeface="Arial" charset="0"/>
              </a:rPr>
              <a:t>ajuste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deberá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ser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proporcional</a:t>
            </a:r>
            <a:r>
              <a:rPr lang="en-US" sz="2200" dirty="0" smtClean="0">
                <a:cs typeface="Arial" charset="0"/>
              </a:rPr>
              <a:t> a </a:t>
            </a:r>
            <a:r>
              <a:rPr lang="en-US" sz="2200" dirty="0" err="1" smtClean="0">
                <a:cs typeface="Arial" charset="0"/>
              </a:rPr>
              <a:t>su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objetivo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en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términos</a:t>
            </a:r>
            <a:r>
              <a:rPr lang="en-US" sz="2200" dirty="0" smtClean="0">
                <a:cs typeface="Arial" charset="0"/>
              </a:rPr>
              <a:t> de </a:t>
            </a:r>
            <a:r>
              <a:rPr lang="en-US" sz="2200" dirty="0" err="1" smtClean="0">
                <a:cs typeface="Arial" charset="0"/>
              </a:rPr>
              <a:t>tiempo</a:t>
            </a:r>
            <a:r>
              <a:rPr lang="en-US" sz="2200" dirty="0" smtClean="0">
                <a:cs typeface="Arial" charset="0"/>
              </a:rPr>
              <a:t>, </a:t>
            </a:r>
            <a:r>
              <a:rPr lang="en-US" sz="2200" dirty="0" err="1" smtClean="0">
                <a:cs typeface="Arial" charset="0"/>
              </a:rPr>
              <a:t>costo</a:t>
            </a:r>
            <a:r>
              <a:rPr lang="en-US" sz="2200" dirty="0" smtClean="0">
                <a:cs typeface="Arial" charset="0"/>
              </a:rPr>
              <a:t>, </a:t>
            </a:r>
            <a:r>
              <a:rPr lang="en-US" sz="2200" dirty="0" err="1" smtClean="0">
                <a:cs typeface="Arial" charset="0"/>
              </a:rPr>
              <a:t>duración</a:t>
            </a:r>
            <a:r>
              <a:rPr lang="en-US" sz="2200" dirty="0" smtClean="0">
                <a:cs typeface="Arial" charset="0"/>
              </a:rPr>
              <a:t> y </a:t>
            </a:r>
            <a:r>
              <a:rPr lang="en-US" sz="2200" dirty="0" err="1" smtClean="0">
                <a:cs typeface="Arial" charset="0"/>
              </a:rPr>
              <a:t>repercusión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sobre</a:t>
            </a:r>
            <a:r>
              <a:rPr lang="en-US" sz="2200" dirty="0" smtClean="0">
                <a:cs typeface="Arial" charset="0"/>
              </a:rPr>
              <a:t> la </a:t>
            </a:r>
            <a:r>
              <a:rPr lang="en-US" sz="2200" dirty="0" err="1" smtClean="0">
                <a:cs typeface="Arial" charset="0"/>
              </a:rPr>
              <a:t>realización</a:t>
            </a:r>
            <a:r>
              <a:rPr lang="en-US" sz="2200" dirty="0" smtClean="0">
                <a:cs typeface="Arial" charset="0"/>
              </a:rPr>
              <a:t> del derecho </a:t>
            </a: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s-ES" sz="2200" dirty="0" smtClean="0">
                <a:cs typeface="Arial" charset="0"/>
              </a:rPr>
              <a:t>El titular de deberes deberá demostrar que el ajuste pedido era desproporcionado para la realización efectiva del derecho en cuestión</a:t>
            </a: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 smtClean="0">
                <a:cs typeface="Arial" charset="0"/>
              </a:rPr>
              <a:t>La </a:t>
            </a:r>
            <a:r>
              <a:rPr lang="en-US" sz="2200" dirty="0" err="1">
                <a:cs typeface="Arial" charset="0"/>
              </a:rPr>
              <a:t>proporcionalidad</a:t>
            </a:r>
            <a:r>
              <a:rPr lang="en-US" sz="2200" dirty="0">
                <a:cs typeface="Arial" charset="0"/>
              </a:rPr>
              <a:t> </a:t>
            </a:r>
            <a:r>
              <a:rPr lang="en-US" sz="2200" dirty="0" err="1">
                <a:cs typeface="Arial" charset="0"/>
              </a:rPr>
              <a:t>deberá</a:t>
            </a:r>
            <a:r>
              <a:rPr lang="en-US" sz="2200" dirty="0">
                <a:cs typeface="Arial" charset="0"/>
              </a:rPr>
              <a:t> </a:t>
            </a:r>
            <a:r>
              <a:rPr lang="en-US" sz="2200" dirty="0" err="1">
                <a:cs typeface="Arial" charset="0"/>
              </a:rPr>
              <a:t>interpretarse</a:t>
            </a:r>
            <a:r>
              <a:rPr lang="en-US" sz="2200" dirty="0">
                <a:cs typeface="Arial" charset="0"/>
              </a:rPr>
              <a:t> </a:t>
            </a:r>
            <a:r>
              <a:rPr lang="en-US" sz="2200" dirty="0" err="1">
                <a:cs typeface="Arial" charset="0"/>
              </a:rPr>
              <a:t>según</a:t>
            </a:r>
            <a:r>
              <a:rPr lang="en-US" sz="2200" dirty="0">
                <a:cs typeface="Arial" charset="0"/>
              </a:rPr>
              <a:t> </a:t>
            </a:r>
            <a:r>
              <a:rPr lang="en-US" sz="2200" dirty="0" err="1">
                <a:cs typeface="Arial" charset="0"/>
              </a:rPr>
              <a:t>criterios</a:t>
            </a:r>
            <a:r>
              <a:rPr lang="en-US" sz="2200" dirty="0">
                <a:cs typeface="Arial" charset="0"/>
              </a:rPr>
              <a:t> </a:t>
            </a:r>
            <a:r>
              <a:rPr lang="en-US" sz="2200" dirty="0" err="1">
                <a:cs typeface="Arial" charset="0"/>
              </a:rPr>
              <a:t>objetivos</a:t>
            </a:r>
            <a:r>
              <a:rPr lang="en-US" sz="2200" dirty="0">
                <a:cs typeface="Arial" charset="0"/>
              </a:rPr>
              <a:t> y no </a:t>
            </a:r>
            <a:r>
              <a:rPr lang="en-US" sz="2200" dirty="0" err="1">
                <a:cs typeface="Arial" charset="0"/>
              </a:rPr>
              <a:t>estará</a:t>
            </a:r>
            <a:r>
              <a:rPr lang="en-US" sz="2200" dirty="0">
                <a:cs typeface="Arial" charset="0"/>
              </a:rPr>
              <a:t> </a:t>
            </a:r>
            <a:r>
              <a:rPr lang="en-US" sz="2200" dirty="0" err="1">
                <a:cs typeface="Arial" charset="0"/>
              </a:rPr>
              <a:t>sujeta</a:t>
            </a:r>
            <a:r>
              <a:rPr lang="en-US" sz="2200" dirty="0">
                <a:cs typeface="Arial" charset="0"/>
              </a:rPr>
              <a:t> a </a:t>
            </a:r>
            <a:r>
              <a:rPr lang="en-US" sz="2200" dirty="0" err="1">
                <a:cs typeface="Arial" charset="0"/>
              </a:rPr>
              <a:t>decisiones</a:t>
            </a:r>
            <a:r>
              <a:rPr lang="en-US" sz="2200" dirty="0">
                <a:cs typeface="Arial" charset="0"/>
              </a:rPr>
              <a:t> </a:t>
            </a:r>
            <a:r>
              <a:rPr lang="en-US" sz="2200" dirty="0" err="1">
                <a:cs typeface="Arial" charset="0"/>
              </a:rPr>
              <a:t>discrecionales</a:t>
            </a:r>
            <a:r>
              <a:rPr lang="en-US" sz="2200" dirty="0">
                <a:cs typeface="Arial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36040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90525" y="274638"/>
            <a:ext cx="8485188" cy="1090612"/>
          </a:xfrm>
        </p:spPr>
        <p:txBody>
          <a:bodyPr/>
          <a:lstStyle/>
          <a:p>
            <a:pPr algn="ctr" eaLnBrk="1" hangingPunct="1"/>
            <a:r>
              <a:rPr lang="fr-FR" sz="3600" dirty="0">
                <a:latin typeface="Arial" charset="0"/>
                <a:ea typeface="ＭＳ Ｐゴシック" pitchFamily="34" charset="-128"/>
                <a:cs typeface="Arial" charset="0"/>
              </a:rPr>
              <a:t>Ajustes </a:t>
            </a:r>
            <a:r>
              <a:rPr lang="fr-FR" sz="3600" dirty="0" err="1">
                <a:latin typeface="Arial" charset="0"/>
                <a:ea typeface="ＭＳ Ｐゴシック" pitchFamily="34" charset="-128"/>
                <a:cs typeface="Arial" charset="0"/>
              </a:rPr>
              <a:t>razonables</a:t>
            </a:r>
            <a:r>
              <a:rPr lang="fr-FR" sz="3600" dirty="0">
                <a:latin typeface="Arial" charset="0"/>
                <a:ea typeface="ＭＳ Ｐゴシック" pitchFamily="34" charset="-128"/>
                <a:cs typeface="Arial" charset="0"/>
              </a:rPr>
              <a:t/>
            </a:r>
            <a:br>
              <a:rPr lang="fr-FR" sz="3600" dirty="0">
                <a:latin typeface="Arial" charset="0"/>
                <a:ea typeface="ＭＳ Ｐゴシック" pitchFamily="34" charset="-128"/>
                <a:cs typeface="Arial" charset="0"/>
              </a:rPr>
            </a:br>
            <a:r>
              <a:rPr lang="fr-FR" sz="2400" dirty="0" err="1">
                <a:latin typeface="Arial" charset="0"/>
                <a:ea typeface="ＭＳ Ｐゴシック" pitchFamily="34" charset="-128"/>
                <a:cs typeface="Arial" charset="0"/>
              </a:rPr>
              <a:t>Justificación</a:t>
            </a:r>
            <a:r>
              <a:rPr lang="fr-FR" sz="2400" dirty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fr-FR" sz="2400" dirty="0" err="1" smtClean="0">
                <a:latin typeface="Arial" charset="0"/>
                <a:ea typeface="ＭＳ Ｐゴシック" pitchFamily="34" charset="-128"/>
                <a:cs typeface="Arial" charset="0"/>
              </a:rPr>
              <a:t>objetiva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/>
            </a:r>
            <a:b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</a:br>
            <a:r>
              <a:rPr lang="en-US" sz="3600" dirty="0">
                <a:cs typeface="Arial" charset="0"/>
              </a:rPr>
              <a:t/>
            </a:r>
            <a:br>
              <a:rPr lang="en-US" sz="3600" dirty="0">
                <a:cs typeface="Arial" charset="0"/>
              </a:rPr>
            </a:b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16000" y="1563688"/>
            <a:ext cx="7056438" cy="407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sz="2000" b="1" dirty="0" err="1" smtClean="0">
                <a:solidFill>
                  <a:schemeClr val="tx2"/>
                </a:solidFill>
                <a:cs typeface="Arial" charset="0"/>
              </a:rPr>
              <a:t>Posible</a:t>
            </a:r>
            <a:endParaRPr lang="en-US" sz="2000" b="1" dirty="0" smtClean="0">
              <a:solidFill>
                <a:schemeClr val="tx2"/>
              </a:solidFill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000" b="1" dirty="0" smtClean="0">
              <a:solidFill>
                <a:schemeClr val="tx2"/>
              </a:solidFill>
              <a:cs typeface="Arial" charset="0"/>
            </a:endParaRP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 smtClean="0">
                <a:cs typeface="Arial" charset="0"/>
              </a:rPr>
              <a:t>El </a:t>
            </a:r>
            <a:r>
              <a:rPr lang="en-US" sz="2200" dirty="0" err="1" smtClean="0">
                <a:cs typeface="Arial" charset="0"/>
              </a:rPr>
              <a:t>ajuste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deberá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ser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posible</a:t>
            </a:r>
            <a:r>
              <a:rPr lang="en-US" sz="2200" dirty="0" smtClean="0">
                <a:cs typeface="Arial" charset="0"/>
              </a:rPr>
              <a:t>: </a:t>
            </a:r>
            <a:r>
              <a:rPr lang="en-US" sz="2200" dirty="0" err="1" smtClean="0">
                <a:cs typeface="Arial" charset="0"/>
              </a:rPr>
              <a:t>debe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existir</a:t>
            </a:r>
            <a:r>
              <a:rPr lang="en-US" sz="2200" dirty="0" smtClean="0">
                <a:cs typeface="Arial" charset="0"/>
              </a:rPr>
              <a:t> y </a:t>
            </a:r>
            <a:r>
              <a:rPr lang="en-US" sz="2200" dirty="0" err="1" smtClean="0">
                <a:cs typeface="Arial" charset="0"/>
              </a:rPr>
              <a:t>debe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estar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disponible</a:t>
            </a:r>
            <a:endParaRPr lang="en-US" sz="2200" dirty="0" smtClean="0">
              <a:cs typeface="Arial" charset="0"/>
            </a:endParaRP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s-ES" sz="2200" dirty="0">
                <a:cs typeface="Arial" charset="0"/>
              </a:rPr>
              <a:t>El titular de deberes deberá demostrar que el ajuste pedido </a:t>
            </a:r>
            <a:r>
              <a:rPr lang="es-ES" sz="2200" dirty="0" smtClean="0">
                <a:cs typeface="Arial" charset="0"/>
              </a:rPr>
              <a:t>no existe como método de probada eficacia para </a:t>
            </a:r>
            <a:r>
              <a:rPr lang="es-ES" sz="2200" dirty="0">
                <a:cs typeface="Arial" charset="0"/>
              </a:rPr>
              <a:t>la realización efectiva del derecho en cuestión</a:t>
            </a: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400" dirty="0" smtClean="0"/>
              <a:t>El titular de </a:t>
            </a:r>
            <a:r>
              <a:rPr lang="en-US" sz="2400" dirty="0" err="1" smtClean="0"/>
              <a:t>deberes</a:t>
            </a:r>
            <a:r>
              <a:rPr lang="en-US" sz="2400" dirty="0" smtClean="0"/>
              <a:t> </a:t>
            </a:r>
            <a:r>
              <a:rPr lang="en-US" sz="2400" dirty="0" err="1" smtClean="0"/>
              <a:t>también</a:t>
            </a:r>
            <a:r>
              <a:rPr lang="en-US" sz="2400" dirty="0" smtClean="0"/>
              <a:t> </a:t>
            </a:r>
            <a:r>
              <a:rPr lang="en-US" sz="2400" dirty="0" err="1" smtClean="0"/>
              <a:t>puede</a:t>
            </a:r>
            <a:r>
              <a:rPr lang="en-US" sz="2400" dirty="0" smtClean="0"/>
              <a:t> </a:t>
            </a:r>
            <a:r>
              <a:rPr lang="en-US" sz="2400" dirty="0" err="1" smtClean="0"/>
              <a:t>demostrar</a:t>
            </a:r>
            <a:r>
              <a:rPr lang="en-US" sz="2400" dirty="0" smtClean="0"/>
              <a:t> que el </a:t>
            </a:r>
            <a:r>
              <a:rPr lang="en-US" sz="2400" dirty="0" err="1" smtClean="0"/>
              <a:t>ajuste</a:t>
            </a:r>
            <a:r>
              <a:rPr lang="en-US" sz="2400" dirty="0" smtClean="0"/>
              <a:t> </a:t>
            </a:r>
            <a:r>
              <a:rPr lang="en-US" sz="2400" dirty="0" err="1" smtClean="0"/>
              <a:t>existe</a:t>
            </a:r>
            <a:r>
              <a:rPr lang="en-US" sz="2400" dirty="0" smtClean="0"/>
              <a:t>, </a:t>
            </a:r>
            <a:r>
              <a:rPr lang="en-US" sz="2400" dirty="0" err="1" smtClean="0"/>
              <a:t>pero</a:t>
            </a:r>
            <a:r>
              <a:rPr lang="en-US" sz="2400" dirty="0" smtClean="0"/>
              <a:t> no </a:t>
            </a:r>
            <a:r>
              <a:rPr lang="en-US" sz="2400" dirty="0" err="1" smtClean="0"/>
              <a:t>está</a:t>
            </a:r>
            <a:r>
              <a:rPr lang="en-US" sz="2400" dirty="0" smtClean="0"/>
              <a:t> </a:t>
            </a:r>
            <a:r>
              <a:rPr lang="en-US" sz="2400" dirty="0" err="1" smtClean="0"/>
              <a:t>disponible</a:t>
            </a:r>
            <a:r>
              <a:rPr lang="en-US" sz="2400" dirty="0" smtClean="0"/>
              <a:t> (</a:t>
            </a:r>
            <a:r>
              <a:rPr lang="en-US" sz="2400" dirty="0" err="1" smtClean="0"/>
              <a:t>por</a:t>
            </a:r>
            <a:r>
              <a:rPr lang="en-US" sz="2400" dirty="0" smtClean="0"/>
              <a:t> </a:t>
            </a:r>
            <a:r>
              <a:rPr lang="en-US" sz="2400" dirty="0" err="1" smtClean="0"/>
              <a:t>ejemplo</a:t>
            </a:r>
            <a:r>
              <a:rPr lang="en-US" sz="2400" dirty="0" smtClean="0"/>
              <a:t>, un </a:t>
            </a:r>
            <a:r>
              <a:rPr lang="en-US" sz="2400" dirty="0" err="1" smtClean="0"/>
              <a:t>programa</a:t>
            </a:r>
            <a:r>
              <a:rPr lang="en-US" sz="2400" dirty="0" smtClean="0"/>
              <a:t> </a:t>
            </a:r>
            <a:r>
              <a:rPr lang="en-US" sz="2400" dirty="0" err="1" smtClean="0"/>
              <a:t>informático</a:t>
            </a:r>
            <a:r>
              <a:rPr lang="en-US" sz="2400" dirty="0" smtClean="0"/>
              <a:t> que no </a:t>
            </a:r>
            <a:r>
              <a:rPr lang="en-US" sz="2400" dirty="0" err="1" smtClean="0"/>
              <a:t>puede</a:t>
            </a:r>
            <a:r>
              <a:rPr lang="en-US" sz="2400" dirty="0" smtClean="0"/>
              <a:t> </a:t>
            </a:r>
            <a:r>
              <a:rPr lang="en-US" sz="2400" dirty="0" err="1" smtClean="0"/>
              <a:t>importarse</a:t>
            </a:r>
            <a:r>
              <a:rPr lang="en-US" sz="2400" dirty="0" smtClean="0"/>
              <a:t> </a:t>
            </a:r>
            <a:r>
              <a:rPr lang="en-US" sz="2400" dirty="0" err="1" smtClean="0"/>
              <a:t>debido</a:t>
            </a:r>
            <a:r>
              <a:rPr lang="en-US" sz="2400" dirty="0" smtClean="0"/>
              <a:t> a las </a:t>
            </a:r>
            <a:r>
              <a:rPr lang="en-US" sz="2400" dirty="0" err="1" smtClean="0"/>
              <a:t>normas</a:t>
            </a:r>
            <a:r>
              <a:rPr lang="en-US" sz="2400" dirty="0" smtClean="0"/>
              <a:t> </a:t>
            </a:r>
            <a:r>
              <a:rPr lang="en-US" sz="2400" dirty="0" err="1" smtClean="0"/>
              <a:t>aduaneras</a:t>
            </a:r>
            <a:r>
              <a:rPr lang="en-US" sz="24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2731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90525" y="274638"/>
            <a:ext cx="8485188" cy="1090612"/>
          </a:xfrm>
        </p:spPr>
        <p:txBody>
          <a:bodyPr/>
          <a:lstStyle/>
          <a:p>
            <a:pPr algn="ctr" eaLnBrk="1" hangingPunct="1"/>
            <a:r>
              <a:rPr lang="fr-FR" sz="3600" dirty="0">
                <a:solidFill>
                  <a:srgbClr val="006FB7"/>
                </a:solidFill>
                <a:latin typeface="Arial" charset="0"/>
                <a:ea typeface="ＭＳ Ｐゴシック" pitchFamily="34" charset="-128"/>
                <a:cs typeface="Arial" charset="0"/>
              </a:rPr>
              <a:t>Ajustes </a:t>
            </a:r>
            <a:r>
              <a:rPr lang="fr-FR" sz="3600" dirty="0" err="1">
                <a:solidFill>
                  <a:srgbClr val="006FB7"/>
                </a:solidFill>
                <a:latin typeface="Arial" charset="0"/>
                <a:ea typeface="ＭＳ Ｐゴシック" pitchFamily="34" charset="-128"/>
                <a:cs typeface="Arial" charset="0"/>
              </a:rPr>
              <a:t>razonables</a:t>
            </a:r>
            <a:r>
              <a:rPr lang="fr-FR" sz="3600" dirty="0">
                <a:solidFill>
                  <a:srgbClr val="006FB7"/>
                </a:solidFill>
                <a:latin typeface="Arial" charset="0"/>
                <a:ea typeface="ＭＳ Ｐゴシック" pitchFamily="34" charset="-128"/>
                <a:cs typeface="Arial" charset="0"/>
              </a:rPr>
              <a:t/>
            </a:r>
            <a:br>
              <a:rPr lang="fr-FR" sz="3600" dirty="0">
                <a:solidFill>
                  <a:srgbClr val="006FB7"/>
                </a:solidFill>
                <a:latin typeface="Arial" charset="0"/>
                <a:ea typeface="ＭＳ Ｐゴシック" pitchFamily="34" charset="-128"/>
                <a:cs typeface="Arial" charset="0"/>
              </a:rPr>
            </a:br>
            <a:r>
              <a:rPr lang="fr-FR" sz="2400" dirty="0" err="1">
                <a:solidFill>
                  <a:srgbClr val="006FB7"/>
                </a:solidFill>
                <a:latin typeface="Arial" charset="0"/>
                <a:ea typeface="ＭＳ Ｐゴシック" pitchFamily="34" charset="-128"/>
                <a:cs typeface="Arial" charset="0"/>
              </a:rPr>
              <a:t>Justificación</a:t>
            </a:r>
            <a:r>
              <a:rPr lang="fr-FR" sz="2400" dirty="0">
                <a:solidFill>
                  <a:srgbClr val="006FB7"/>
                </a:solidFill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fr-FR" sz="2400" dirty="0" err="1">
                <a:solidFill>
                  <a:srgbClr val="006FB7"/>
                </a:solidFill>
                <a:latin typeface="Arial" charset="0"/>
                <a:ea typeface="ＭＳ Ｐゴシック" pitchFamily="34" charset="-128"/>
                <a:cs typeface="Arial" charset="0"/>
              </a:rPr>
              <a:t>objetiva</a:t>
            </a:r>
            <a:r>
              <a:rPr lang="fr-FR" sz="2400" dirty="0">
                <a:solidFill>
                  <a:srgbClr val="006FB7"/>
                </a:solidFill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en-US" sz="3600" dirty="0">
                <a:cs typeface="Arial" charset="0"/>
              </a:rPr>
              <a:t/>
            </a:r>
            <a:br>
              <a:rPr lang="en-US" sz="3600" dirty="0">
                <a:cs typeface="Arial" charset="0"/>
              </a:rPr>
            </a:b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16000" y="1563688"/>
            <a:ext cx="7056438" cy="407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sz="2000" b="1" dirty="0" err="1" smtClean="0">
                <a:solidFill>
                  <a:schemeClr val="tx2"/>
                </a:solidFill>
                <a:cs typeface="Arial" charset="0"/>
              </a:rPr>
              <a:t>Financieramente</a:t>
            </a:r>
            <a:r>
              <a:rPr lang="en-US" sz="2000" b="1" dirty="0" smtClean="0">
                <a:solidFill>
                  <a:schemeClr val="tx2"/>
                </a:solidFill>
                <a:cs typeface="Arial" charset="0"/>
              </a:rPr>
              <a:t> viable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000" b="1" dirty="0" smtClean="0">
              <a:solidFill>
                <a:schemeClr val="tx2"/>
              </a:solidFill>
              <a:cs typeface="Arial" charset="0"/>
            </a:endParaRP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400" dirty="0" smtClean="0">
                <a:cs typeface="Arial" charset="0"/>
              </a:rPr>
              <a:t>El </a:t>
            </a:r>
            <a:r>
              <a:rPr lang="en-US" sz="2400" dirty="0" err="1" smtClean="0">
                <a:cs typeface="Arial" charset="0"/>
              </a:rPr>
              <a:t>ajuste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deberá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ser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financieramente</a:t>
            </a:r>
            <a:r>
              <a:rPr lang="en-US" sz="2400" dirty="0" smtClean="0">
                <a:cs typeface="Arial" charset="0"/>
              </a:rPr>
              <a:t> viable</a:t>
            </a: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 smtClean="0">
                <a:cs typeface="Arial" charset="0"/>
              </a:rPr>
              <a:t>El titular de </a:t>
            </a:r>
            <a:r>
              <a:rPr lang="en-US" sz="2200" dirty="0" err="1" smtClean="0">
                <a:cs typeface="Arial" charset="0"/>
              </a:rPr>
              <a:t>deberes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deberá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demostrar</a:t>
            </a:r>
            <a:r>
              <a:rPr lang="en-US" sz="2200" dirty="0" smtClean="0">
                <a:cs typeface="Arial" charset="0"/>
              </a:rPr>
              <a:t> que </a:t>
            </a:r>
            <a:r>
              <a:rPr lang="en-US" sz="2200" dirty="0" err="1" smtClean="0">
                <a:cs typeface="Arial" charset="0"/>
              </a:rPr>
              <a:t>agotó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los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recursos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financieros</a:t>
            </a:r>
            <a:r>
              <a:rPr lang="en-US" sz="2200" dirty="0" smtClean="0">
                <a:cs typeface="Arial" charset="0"/>
              </a:rPr>
              <a:t> de </a:t>
            </a:r>
            <a:r>
              <a:rPr lang="en-US" sz="2200" dirty="0" err="1" smtClean="0">
                <a:cs typeface="Arial" charset="0"/>
              </a:rPr>
              <a:t>apoyo</a:t>
            </a:r>
            <a:r>
              <a:rPr lang="en-US" sz="2200" dirty="0" smtClean="0">
                <a:cs typeface="Arial" charset="0"/>
              </a:rPr>
              <a:t> a fin de </a:t>
            </a:r>
            <a:r>
              <a:rPr lang="en-US" sz="2200" dirty="0" err="1" smtClean="0">
                <a:cs typeface="Arial" charset="0"/>
              </a:rPr>
              <a:t>sufragar</a:t>
            </a:r>
            <a:r>
              <a:rPr lang="en-US" sz="2200" dirty="0" smtClean="0">
                <a:cs typeface="Arial" charset="0"/>
              </a:rPr>
              <a:t> el </a:t>
            </a:r>
            <a:r>
              <a:rPr lang="en-US" sz="2200" dirty="0" err="1" smtClean="0">
                <a:cs typeface="Arial" charset="0"/>
              </a:rPr>
              <a:t>ajuste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pedido</a:t>
            </a:r>
            <a:endParaRPr lang="en-US" sz="2400" dirty="0" smtClean="0"/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400" dirty="0" err="1" smtClean="0"/>
              <a:t>Esta</a:t>
            </a:r>
            <a:r>
              <a:rPr lang="en-US" sz="2400" dirty="0" smtClean="0"/>
              <a:t> </a:t>
            </a:r>
            <a:r>
              <a:rPr lang="en-US" sz="2400" dirty="0" err="1" smtClean="0"/>
              <a:t>obligación</a:t>
            </a:r>
            <a:r>
              <a:rPr lang="en-US" sz="2400" dirty="0" smtClean="0"/>
              <a:t> </a:t>
            </a:r>
            <a:r>
              <a:rPr lang="en-US" sz="2400" dirty="0" err="1" smtClean="0"/>
              <a:t>incluye</a:t>
            </a:r>
            <a:r>
              <a:rPr lang="en-US" sz="2400" dirty="0" smtClean="0"/>
              <a:t> la </a:t>
            </a:r>
            <a:r>
              <a:rPr lang="en-US" sz="2400" dirty="0" err="1" smtClean="0"/>
              <a:t>financiación</a:t>
            </a:r>
            <a:r>
              <a:rPr lang="en-US" sz="2400" dirty="0" smtClean="0"/>
              <a:t> </a:t>
            </a:r>
            <a:r>
              <a:rPr lang="en-US" sz="2400" dirty="0" err="1" smtClean="0"/>
              <a:t>pública</a:t>
            </a:r>
            <a:r>
              <a:rPr lang="en-US" sz="2400" dirty="0" smtClean="0"/>
              <a:t> y la </a:t>
            </a:r>
            <a:r>
              <a:rPr lang="en-US" sz="2400" dirty="0" err="1" smtClean="0"/>
              <a:t>privada</a:t>
            </a:r>
            <a:r>
              <a:rPr lang="en-US" sz="24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0221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90525" y="274638"/>
            <a:ext cx="8485188" cy="1090612"/>
          </a:xfrm>
        </p:spPr>
        <p:txBody>
          <a:bodyPr/>
          <a:lstStyle/>
          <a:p>
            <a:pPr algn="ctr" eaLnBrk="1" hangingPunct="1"/>
            <a:r>
              <a:rPr lang="fr-FR" sz="3600" dirty="0">
                <a:solidFill>
                  <a:srgbClr val="006FB7"/>
                </a:solidFill>
                <a:latin typeface="Arial" charset="0"/>
                <a:ea typeface="ＭＳ Ｐゴシック" pitchFamily="34" charset="-128"/>
                <a:cs typeface="Arial" charset="0"/>
              </a:rPr>
              <a:t>Ajustes </a:t>
            </a:r>
            <a:r>
              <a:rPr lang="fr-FR" sz="3600" dirty="0" err="1">
                <a:solidFill>
                  <a:srgbClr val="006FB7"/>
                </a:solidFill>
                <a:latin typeface="Arial" charset="0"/>
                <a:ea typeface="ＭＳ Ｐゴシック" pitchFamily="34" charset="-128"/>
                <a:cs typeface="Arial" charset="0"/>
              </a:rPr>
              <a:t>razonables</a:t>
            </a:r>
            <a:r>
              <a:rPr lang="fr-FR" sz="3600" dirty="0">
                <a:solidFill>
                  <a:srgbClr val="006FB7"/>
                </a:solidFill>
                <a:latin typeface="Arial" charset="0"/>
                <a:ea typeface="ＭＳ Ｐゴシック" pitchFamily="34" charset="-128"/>
                <a:cs typeface="Arial" charset="0"/>
              </a:rPr>
              <a:t/>
            </a:r>
            <a:br>
              <a:rPr lang="fr-FR" sz="3600" dirty="0">
                <a:solidFill>
                  <a:srgbClr val="006FB7"/>
                </a:solidFill>
                <a:latin typeface="Arial" charset="0"/>
                <a:ea typeface="ＭＳ Ｐゴシック" pitchFamily="34" charset="-128"/>
                <a:cs typeface="Arial" charset="0"/>
              </a:rPr>
            </a:br>
            <a:r>
              <a:rPr lang="fr-FR" sz="2400" dirty="0" err="1">
                <a:solidFill>
                  <a:srgbClr val="006FB7"/>
                </a:solidFill>
                <a:latin typeface="Arial" charset="0"/>
                <a:ea typeface="ＭＳ Ｐゴシック" pitchFamily="34" charset="-128"/>
                <a:cs typeface="Arial" charset="0"/>
              </a:rPr>
              <a:t>Justificación</a:t>
            </a:r>
            <a:r>
              <a:rPr lang="fr-FR" sz="2400" dirty="0">
                <a:solidFill>
                  <a:srgbClr val="006FB7"/>
                </a:solidFill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fr-FR" sz="2400" dirty="0" err="1">
                <a:solidFill>
                  <a:srgbClr val="006FB7"/>
                </a:solidFill>
                <a:latin typeface="Arial" charset="0"/>
                <a:ea typeface="ＭＳ Ｐゴシック" pitchFamily="34" charset="-128"/>
                <a:cs typeface="Arial" charset="0"/>
              </a:rPr>
              <a:t>objetiva</a:t>
            </a:r>
            <a:r>
              <a:rPr lang="fr-FR" sz="2400" dirty="0">
                <a:solidFill>
                  <a:srgbClr val="006FB7"/>
                </a:solidFill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/>
            </a:r>
            <a:b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</a:br>
            <a:r>
              <a:rPr lang="en-US" sz="3600" dirty="0">
                <a:cs typeface="Arial" charset="0"/>
              </a:rPr>
              <a:t/>
            </a:r>
            <a:br>
              <a:rPr lang="en-US" sz="3600" dirty="0">
                <a:cs typeface="Arial" charset="0"/>
              </a:rPr>
            </a:b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16000" y="1563688"/>
            <a:ext cx="7056438" cy="407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sz="2000" b="1" dirty="0" err="1" smtClean="0">
                <a:solidFill>
                  <a:schemeClr val="tx2"/>
                </a:solidFill>
                <a:cs typeface="Arial" charset="0"/>
              </a:rPr>
              <a:t>Economicamente</a:t>
            </a:r>
            <a:r>
              <a:rPr lang="en-US" sz="2000" b="1" dirty="0" smtClean="0">
                <a:solidFill>
                  <a:schemeClr val="tx2"/>
                </a:solidFill>
                <a:cs typeface="Arial" charset="0"/>
              </a:rPr>
              <a:t> viable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000" b="1" dirty="0" smtClean="0">
              <a:solidFill>
                <a:schemeClr val="tx2"/>
              </a:solidFill>
              <a:cs typeface="Arial" charset="0"/>
            </a:endParaRP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 smtClean="0">
                <a:cs typeface="Arial" charset="0"/>
              </a:rPr>
              <a:t>El </a:t>
            </a:r>
            <a:r>
              <a:rPr lang="en-US" sz="2200" dirty="0" err="1" smtClean="0">
                <a:cs typeface="Arial" charset="0"/>
              </a:rPr>
              <a:t>ajuste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deberá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ser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economicamente</a:t>
            </a:r>
            <a:r>
              <a:rPr lang="en-US" sz="2200" dirty="0" smtClean="0">
                <a:cs typeface="Arial" charset="0"/>
              </a:rPr>
              <a:t> viable</a:t>
            </a: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 smtClean="0">
                <a:cs typeface="Arial" charset="0"/>
              </a:rPr>
              <a:t>El titular de </a:t>
            </a:r>
            <a:r>
              <a:rPr lang="en-US" sz="2200" dirty="0" err="1" smtClean="0">
                <a:cs typeface="Arial" charset="0"/>
              </a:rPr>
              <a:t>deberes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deberá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demostrar</a:t>
            </a:r>
            <a:r>
              <a:rPr lang="en-US" sz="2200" dirty="0" smtClean="0">
                <a:cs typeface="Arial" charset="0"/>
              </a:rPr>
              <a:t> que la </a:t>
            </a:r>
            <a:r>
              <a:rPr lang="en-US" sz="2200" dirty="0" err="1" smtClean="0">
                <a:cs typeface="Arial" charset="0"/>
              </a:rPr>
              <a:t>aplicación</a:t>
            </a:r>
            <a:r>
              <a:rPr lang="en-US" sz="2200" dirty="0" smtClean="0">
                <a:cs typeface="Arial" charset="0"/>
              </a:rPr>
              <a:t> de </a:t>
            </a:r>
            <a:r>
              <a:rPr lang="en-US" sz="2200" dirty="0" err="1" smtClean="0">
                <a:cs typeface="Arial" charset="0"/>
              </a:rPr>
              <a:t>dicho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ajuste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pondría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en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peligro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su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existencia</a:t>
            </a:r>
            <a:r>
              <a:rPr lang="en-US" sz="2200" dirty="0" smtClean="0">
                <a:cs typeface="Arial" charset="0"/>
              </a:rPr>
              <a:t> o que </a:t>
            </a:r>
            <a:r>
              <a:rPr lang="en-US" sz="2200" dirty="0" err="1" smtClean="0">
                <a:cs typeface="Arial" charset="0"/>
              </a:rPr>
              <a:t>afectaría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considerablemente</a:t>
            </a:r>
            <a:r>
              <a:rPr lang="en-US" sz="2200" dirty="0" smtClean="0">
                <a:cs typeface="Arial" charset="0"/>
              </a:rPr>
              <a:t> al </a:t>
            </a:r>
            <a:r>
              <a:rPr lang="en-US" sz="2200" dirty="0" err="1" smtClean="0">
                <a:cs typeface="Arial" charset="0"/>
              </a:rPr>
              <a:t>desempeño</a:t>
            </a:r>
            <a:r>
              <a:rPr lang="en-US" sz="2200" dirty="0" smtClean="0">
                <a:cs typeface="Arial" charset="0"/>
              </a:rPr>
              <a:t> de </a:t>
            </a:r>
            <a:r>
              <a:rPr lang="en-US" sz="2200" dirty="0" err="1" smtClean="0">
                <a:cs typeface="Arial" charset="0"/>
              </a:rPr>
              <a:t>sus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funciones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esenciales</a:t>
            </a:r>
            <a:r>
              <a:rPr lang="en-US" sz="2200" dirty="0" smtClean="0">
                <a:cs typeface="Arial" charset="0"/>
              </a:rPr>
              <a:t> </a:t>
            </a:r>
            <a:endParaRPr lang="en-US" sz="2400" dirty="0" smtClean="0"/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400" dirty="0" smtClean="0"/>
              <a:t>El titular de </a:t>
            </a:r>
            <a:r>
              <a:rPr lang="en-US" sz="2400" dirty="0" err="1" smtClean="0"/>
              <a:t>deberes</a:t>
            </a:r>
            <a:r>
              <a:rPr lang="en-US" sz="2400" dirty="0" smtClean="0"/>
              <a:t> </a:t>
            </a:r>
            <a:r>
              <a:rPr lang="en-US" sz="2400" dirty="0" err="1" smtClean="0"/>
              <a:t>deberá</a:t>
            </a:r>
            <a:r>
              <a:rPr lang="en-US" sz="2400" dirty="0" smtClean="0"/>
              <a:t> </a:t>
            </a:r>
            <a:r>
              <a:rPr lang="en-US" sz="2400" dirty="0" err="1" smtClean="0"/>
              <a:t>tener</a:t>
            </a:r>
            <a:r>
              <a:rPr lang="en-US" sz="2400" dirty="0" smtClean="0"/>
              <a:t> </a:t>
            </a:r>
            <a:r>
              <a:rPr lang="en-US" sz="2400" dirty="0" err="1" smtClean="0"/>
              <a:t>en</a:t>
            </a:r>
            <a:r>
              <a:rPr lang="en-US" sz="2400" dirty="0" smtClean="0"/>
              <a:t> </a:t>
            </a:r>
            <a:r>
              <a:rPr lang="en-US" sz="2400" dirty="0" err="1" smtClean="0"/>
              <a:t>cuenta</a:t>
            </a:r>
            <a:r>
              <a:rPr lang="en-US" sz="2400" dirty="0" smtClean="0"/>
              <a:t> la </a:t>
            </a:r>
            <a:r>
              <a:rPr lang="en-US" sz="2400" dirty="0" err="1" smtClean="0"/>
              <a:t>totalidad</a:t>
            </a:r>
            <a:r>
              <a:rPr lang="en-US" sz="2400" dirty="0" smtClean="0"/>
              <a:t> de </a:t>
            </a:r>
            <a:r>
              <a:rPr lang="en-US" sz="2400" dirty="0" err="1" smtClean="0"/>
              <a:t>sus</a:t>
            </a:r>
            <a:r>
              <a:rPr lang="en-US" sz="2400" dirty="0" smtClean="0"/>
              <a:t> </a:t>
            </a:r>
            <a:r>
              <a:rPr lang="en-US" sz="2400" dirty="0" err="1" smtClean="0"/>
              <a:t>bienes</a:t>
            </a:r>
            <a:r>
              <a:rPr lang="en-US" sz="2400" dirty="0" smtClean="0"/>
              <a:t> y no solo </a:t>
            </a:r>
            <a:r>
              <a:rPr lang="en-US" sz="2400" dirty="0" err="1" smtClean="0"/>
              <a:t>los</a:t>
            </a:r>
            <a:r>
              <a:rPr lang="en-US" sz="2400" dirty="0" smtClean="0"/>
              <a:t> </a:t>
            </a:r>
            <a:r>
              <a:rPr lang="en-US" sz="2400" dirty="0" err="1" smtClean="0"/>
              <a:t>recursos</a:t>
            </a:r>
            <a:r>
              <a:rPr lang="en-US" sz="2400" dirty="0" smtClean="0"/>
              <a:t> de </a:t>
            </a:r>
            <a:r>
              <a:rPr lang="en-US" sz="2400" dirty="0" err="1" smtClean="0"/>
              <a:t>una</a:t>
            </a:r>
            <a:r>
              <a:rPr lang="en-US" sz="2400" dirty="0" smtClean="0"/>
              <a:t> </a:t>
            </a:r>
            <a:r>
              <a:rPr lang="en-US" sz="2400" dirty="0" err="1" smtClean="0"/>
              <a:t>unidad</a:t>
            </a:r>
            <a:r>
              <a:rPr lang="en-US" sz="2400" dirty="0" smtClean="0"/>
              <a:t> o </a:t>
            </a:r>
            <a:r>
              <a:rPr lang="en-US" sz="2400" dirty="0" err="1" smtClean="0"/>
              <a:t>departamento</a:t>
            </a:r>
            <a:r>
              <a:rPr lang="en-US" sz="2400" dirty="0" smtClean="0"/>
              <a:t> de </a:t>
            </a:r>
            <a:r>
              <a:rPr lang="en-US" sz="2400" dirty="0" err="1" smtClean="0"/>
              <a:t>su</a:t>
            </a:r>
            <a:r>
              <a:rPr lang="en-US" sz="2400" dirty="0" smtClean="0"/>
              <a:t> </a:t>
            </a:r>
            <a:r>
              <a:rPr lang="en-US" sz="2400" dirty="0" err="1" smtClean="0"/>
              <a:t>estructura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11511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9450" cy="1090612"/>
          </a:xfrm>
        </p:spPr>
        <p:txBody>
          <a:bodyPr/>
          <a:lstStyle/>
          <a:p>
            <a:pPr algn="ctr" eaLnBrk="1" hangingPunct="1"/>
            <a:r>
              <a:rPr lang="fr-FR" sz="3200" dirty="0" err="1" smtClean="0">
                <a:latin typeface="Arial" charset="0"/>
                <a:ea typeface="ＭＳ Ｐゴシック" pitchFamily="34" charset="-128"/>
                <a:cs typeface="Arial" charset="0"/>
              </a:rPr>
              <a:t>Discriminación</a:t>
            </a:r>
            <a:r>
              <a:rPr lang="fr-FR" sz="32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fr-FR" sz="3200" dirty="0" err="1" smtClean="0">
                <a:latin typeface="Arial" charset="0"/>
                <a:ea typeface="ＭＳ Ｐゴシック" pitchFamily="34" charset="-128"/>
                <a:cs typeface="Arial" charset="0"/>
              </a:rPr>
              <a:t>por</a:t>
            </a:r>
            <a:r>
              <a:rPr lang="fr-FR" sz="32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fr-FR" sz="3200" dirty="0" err="1" smtClean="0">
                <a:latin typeface="Arial" charset="0"/>
                <a:ea typeface="ＭＳ Ｐゴシック" pitchFamily="34" charset="-128"/>
                <a:cs typeface="Arial" charset="0"/>
              </a:rPr>
              <a:t>motivo</a:t>
            </a:r>
            <a:r>
              <a:rPr lang="fr-FR" sz="3200" dirty="0" smtClean="0">
                <a:latin typeface="Arial" charset="0"/>
                <a:ea typeface="ＭＳ Ｐゴシック" pitchFamily="34" charset="-128"/>
                <a:cs typeface="Arial" charset="0"/>
              </a:rPr>
              <a:t> de </a:t>
            </a:r>
            <a:r>
              <a:rPr lang="fr-FR" sz="3200" dirty="0" err="1" smtClean="0">
                <a:latin typeface="Arial" charset="0"/>
                <a:ea typeface="ＭＳ Ｐゴシック" pitchFamily="34" charset="-128"/>
                <a:cs typeface="Arial" charset="0"/>
              </a:rPr>
              <a:t>discapacidad</a:t>
            </a:r>
            <a:endParaRPr lang="fr-FR" sz="32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1267" name="Content Placeholder 2"/>
          <p:cNvSpPr txBox="1">
            <a:spLocks/>
          </p:cNvSpPr>
          <p:nvPr/>
        </p:nvSpPr>
        <p:spPr bwMode="auto">
          <a:xfrm>
            <a:off x="457200" y="1511300"/>
            <a:ext cx="8299450" cy="459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 i="1">
              <a:cs typeface="Arial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 i="1">
              <a:cs typeface="Arial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4000" i="1">
              <a:cs typeface="Arial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 i="1">
              <a:cs typeface="Arial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 i="1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57200" y="1768475"/>
            <a:ext cx="8191500" cy="4035425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solidFill>
                <a:schemeClr val="accent3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12788" y="2097088"/>
            <a:ext cx="3213100" cy="1681162"/>
          </a:xfrm>
          <a:prstGeom prst="rect">
            <a:avLst/>
          </a:prstGeom>
          <a:solidFill>
            <a:schemeClr val="accent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CH" b="1" dirty="0"/>
          </a:p>
          <a:p>
            <a:pPr algn="ctr">
              <a:defRPr/>
            </a:pPr>
            <a:endParaRPr lang="fr-CH" b="1" dirty="0"/>
          </a:p>
          <a:p>
            <a:pPr algn="ctr">
              <a:defRPr/>
            </a:pPr>
            <a:endParaRPr lang="fr-CH" b="1" dirty="0"/>
          </a:p>
          <a:p>
            <a:pPr algn="ctr">
              <a:defRPr/>
            </a:pPr>
            <a:r>
              <a:rPr lang="fr-CH" b="1" dirty="0" smtClean="0"/>
              <a:t>Vida civil </a:t>
            </a:r>
            <a:endParaRPr lang="fr-CH" b="1" dirty="0"/>
          </a:p>
          <a:p>
            <a:pPr algn="ctr">
              <a:defRPr/>
            </a:pPr>
            <a:r>
              <a:rPr lang="fr-CH" dirty="0" err="1" smtClean="0"/>
              <a:t>Denegación</a:t>
            </a:r>
            <a:r>
              <a:rPr lang="fr-CH" dirty="0" smtClean="0"/>
              <a:t> de </a:t>
            </a:r>
            <a:r>
              <a:rPr lang="fr-CH" dirty="0" err="1" smtClean="0"/>
              <a:t>capacidad</a:t>
            </a:r>
            <a:r>
              <a:rPr lang="fr-CH" dirty="0" smtClean="0"/>
              <a:t> </a:t>
            </a:r>
            <a:r>
              <a:rPr lang="fr-CH" dirty="0" err="1" smtClean="0"/>
              <a:t>jurídica</a:t>
            </a:r>
            <a:endParaRPr lang="fr-CH" dirty="0"/>
          </a:p>
          <a:p>
            <a:pPr algn="ctr">
              <a:defRPr/>
            </a:pPr>
            <a:r>
              <a:rPr lang="fr-CH" dirty="0" err="1" smtClean="0"/>
              <a:t>Institucionalización</a:t>
            </a:r>
            <a:r>
              <a:rPr lang="fr-CH" dirty="0" smtClean="0"/>
              <a:t> </a:t>
            </a:r>
            <a:r>
              <a:rPr lang="fr-CH" dirty="0" err="1" smtClean="0"/>
              <a:t>forzada</a:t>
            </a:r>
            <a:endParaRPr lang="fr-CH" dirty="0"/>
          </a:p>
          <a:p>
            <a:pPr algn="ctr">
              <a:defRPr/>
            </a:pPr>
            <a:r>
              <a:rPr lang="fr-CH" dirty="0" err="1" smtClean="0"/>
              <a:t>Esterilización</a:t>
            </a:r>
            <a:r>
              <a:rPr lang="fr-CH" dirty="0" smtClean="0"/>
              <a:t> </a:t>
            </a:r>
            <a:r>
              <a:rPr lang="fr-CH" dirty="0" err="1" smtClean="0"/>
              <a:t>forzada</a:t>
            </a:r>
            <a:endParaRPr lang="fr-CH" dirty="0"/>
          </a:p>
          <a:p>
            <a:pPr algn="ctr">
              <a:defRPr/>
            </a:pPr>
            <a:endParaRPr lang="fr-CH" dirty="0"/>
          </a:p>
          <a:p>
            <a:pPr algn="ctr">
              <a:defRPr/>
            </a:pPr>
            <a:endParaRPr lang="fr-CH" dirty="0"/>
          </a:p>
          <a:p>
            <a:pPr algn="ctr">
              <a:defRPr/>
            </a:pPr>
            <a:endParaRPr lang="fr-CH" dirty="0"/>
          </a:p>
          <a:p>
            <a:pPr algn="ctr">
              <a:defRPr/>
            </a:pP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290918" y="4101354"/>
            <a:ext cx="2958784" cy="1546412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H" b="1" dirty="0" smtClean="0"/>
              <a:t>Vida </a:t>
            </a:r>
            <a:r>
              <a:rPr lang="fr-CH" b="1" dirty="0" err="1" smtClean="0"/>
              <a:t>política</a:t>
            </a:r>
            <a:endParaRPr lang="fr-CH" b="1" dirty="0"/>
          </a:p>
          <a:p>
            <a:pPr algn="ctr">
              <a:defRPr/>
            </a:pPr>
            <a:r>
              <a:rPr lang="fr-CH" dirty="0" err="1" smtClean="0"/>
              <a:t>Denegación</a:t>
            </a:r>
            <a:r>
              <a:rPr lang="fr-CH" dirty="0" smtClean="0"/>
              <a:t> </a:t>
            </a:r>
            <a:r>
              <a:rPr lang="fr-CH" dirty="0" err="1" smtClean="0"/>
              <a:t>del</a:t>
            </a:r>
            <a:r>
              <a:rPr lang="fr-CH" dirty="0" smtClean="0"/>
              <a:t> </a:t>
            </a:r>
            <a:r>
              <a:rPr lang="fr-CH" dirty="0" err="1" smtClean="0"/>
              <a:t>derecho</a:t>
            </a:r>
            <a:r>
              <a:rPr lang="fr-CH" dirty="0" smtClean="0"/>
              <a:t> al </a:t>
            </a:r>
            <a:r>
              <a:rPr lang="fr-CH" dirty="0" err="1" smtClean="0"/>
              <a:t>voto</a:t>
            </a:r>
            <a:endParaRPr lang="fr-CH" dirty="0"/>
          </a:p>
          <a:p>
            <a:pPr algn="ctr">
              <a:defRPr/>
            </a:pPr>
            <a:endParaRPr lang="en-GB" dirty="0">
              <a:ln>
                <a:solidFill>
                  <a:schemeClr val="bg1"/>
                </a:solidFill>
              </a:ln>
              <a:solidFill>
                <a:srgbClr val="92D05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908550" y="1943100"/>
            <a:ext cx="3348038" cy="1989138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H" b="1" dirty="0" smtClean="0"/>
              <a:t>Vida social y cultural</a:t>
            </a:r>
            <a:endParaRPr lang="fr-CH" b="1" dirty="0"/>
          </a:p>
          <a:p>
            <a:pPr algn="ctr">
              <a:defRPr/>
            </a:pPr>
            <a:r>
              <a:rPr lang="fr-CH" dirty="0" err="1" smtClean="0"/>
              <a:t>Educación</a:t>
            </a:r>
            <a:r>
              <a:rPr lang="fr-CH" dirty="0" smtClean="0"/>
              <a:t> </a:t>
            </a:r>
            <a:r>
              <a:rPr lang="fr-CH" dirty="0" err="1" smtClean="0"/>
              <a:t>segregada</a:t>
            </a:r>
            <a:endParaRPr lang="fr-CH" dirty="0"/>
          </a:p>
          <a:p>
            <a:pPr algn="ctr">
              <a:defRPr/>
            </a:pPr>
            <a:r>
              <a:rPr lang="fr-CH" dirty="0" err="1" smtClean="0"/>
              <a:t>Tratamiento</a:t>
            </a:r>
            <a:r>
              <a:rPr lang="fr-CH" dirty="0" smtClean="0"/>
              <a:t> médico </a:t>
            </a:r>
            <a:r>
              <a:rPr lang="fr-CH" dirty="0" err="1" smtClean="0"/>
              <a:t>forzado</a:t>
            </a:r>
            <a:endParaRPr lang="fr-CH" dirty="0"/>
          </a:p>
          <a:p>
            <a:pPr algn="ctr">
              <a:defRPr/>
            </a:pPr>
            <a:r>
              <a:rPr lang="fr-CH" dirty="0" err="1" smtClean="0"/>
              <a:t>Exclusión</a:t>
            </a:r>
            <a:r>
              <a:rPr lang="fr-CH" dirty="0" smtClean="0"/>
              <a:t> de la </a:t>
            </a:r>
            <a:r>
              <a:rPr lang="fr-CH" dirty="0" err="1" smtClean="0"/>
              <a:t>comunidad</a:t>
            </a:r>
            <a:endParaRPr lang="fr-CH" dirty="0"/>
          </a:p>
          <a:p>
            <a:pPr algn="ctr">
              <a:defRPr/>
            </a:pPr>
            <a:r>
              <a:rPr lang="fr-CH" dirty="0" err="1" smtClean="0"/>
              <a:t>Entornos</a:t>
            </a:r>
            <a:r>
              <a:rPr lang="fr-CH" dirty="0" smtClean="0"/>
              <a:t> </a:t>
            </a:r>
            <a:r>
              <a:rPr lang="fr-CH" dirty="0" err="1" smtClean="0"/>
              <a:t>inaccesibles</a:t>
            </a:r>
            <a:r>
              <a:rPr lang="fr-CH" dirty="0" smtClean="0"/>
              <a:t> </a:t>
            </a:r>
            <a:endParaRPr lang="fr-CH" dirty="0"/>
          </a:p>
          <a:p>
            <a:pPr algn="ctr">
              <a:defRPr/>
            </a:pPr>
            <a:r>
              <a:rPr lang="fr-CH" dirty="0" err="1" smtClean="0"/>
              <a:t>Actitudes</a:t>
            </a:r>
            <a:r>
              <a:rPr lang="fr-CH" dirty="0" smtClean="0"/>
              <a:t> </a:t>
            </a:r>
            <a:r>
              <a:rPr lang="fr-CH" dirty="0" err="1" smtClean="0"/>
              <a:t>negativas</a:t>
            </a:r>
            <a:endParaRPr lang="fr-CH" dirty="0"/>
          </a:p>
        </p:txBody>
      </p:sp>
      <p:sp>
        <p:nvSpPr>
          <p:cNvPr id="6" name="Rectangle 5"/>
          <p:cNvSpPr/>
          <p:nvPr/>
        </p:nvSpPr>
        <p:spPr>
          <a:xfrm>
            <a:off x="5648325" y="4289425"/>
            <a:ext cx="2836863" cy="1358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H" b="1" dirty="0" smtClean="0"/>
              <a:t>Vida </a:t>
            </a:r>
            <a:r>
              <a:rPr lang="fr-CH" b="1" dirty="0" err="1" smtClean="0"/>
              <a:t>económica</a:t>
            </a:r>
            <a:endParaRPr lang="fr-CH" b="1" dirty="0"/>
          </a:p>
          <a:p>
            <a:pPr algn="ctr">
              <a:defRPr/>
            </a:pPr>
            <a:r>
              <a:rPr lang="fr-CH" dirty="0" err="1" smtClean="0"/>
              <a:t>Denegación</a:t>
            </a:r>
            <a:r>
              <a:rPr lang="fr-CH" dirty="0" smtClean="0"/>
              <a:t> de ajustes </a:t>
            </a:r>
            <a:r>
              <a:rPr lang="fr-CH" dirty="0" err="1" smtClean="0"/>
              <a:t>razonables</a:t>
            </a:r>
            <a:r>
              <a:rPr lang="fr-CH" dirty="0" smtClean="0"/>
              <a:t> </a:t>
            </a:r>
            <a:endParaRPr lang="fr-CH" dirty="0"/>
          </a:p>
          <a:p>
            <a:pPr algn="ctr">
              <a:defRPr/>
            </a:pPr>
            <a:r>
              <a:rPr lang="fr-CH" dirty="0" err="1" smtClean="0"/>
              <a:t>Denegación</a:t>
            </a:r>
            <a:r>
              <a:rPr lang="fr-CH" dirty="0" smtClean="0"/>
              <a:t> de </a:t>
            </a:r>
            <a:r>
              <a:rPr lang="fr-CH" dirty="0" err="1" smtClean="0"/>
              <a:t>derechos</a:t>
            </a:r>
            <a:r>
              <a:rPr lang="fr-CH" dirty="0" smtClean="0"/>
              <a:t> de </a:t>
            </a:r>
            <a:r>
              <a:rPr lang="fr-CH" dirty="0" err="1" smtClean="0"/>
              <a:t>propiedad</a:t>
            </a:r>
            <a:endParaRPr lang="fr-CH" dirty="0"/>
          </a:p>
          <a:p>
            <a:pPr algn="ctr">
              <a:defRPr/>
            </a:pPr>
            <a:endParaRPr lang="fr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>
          <a:xfrm>
            <a:off x="241300" y="274638"/>
            <a:ext cx="8723313" cy="1090612"/>
          </a:xfrm>
        </p:spPr>
        <p:txBody>
          <a:bodyPr/>
          <a:lstStyle/>
          <a:p>
            <a:pPr algn="ctr" eaLnBrk="1" hangingPunct="1"/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Medidas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específicas</a:t>
            </a: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2291" name="Content Placeholder 2"/>
          <p:cNvSpPr txBox="1">
            <a:spLocks/>
          </p:cNvSpPr>
          <p:nvPr/>
        </p:nvSpPr>
        <p:spPr bwMode="auto">
          <a:xfrm>
            <a:off x="1017588" y="1563688"/>
            <a:ext cx="7056437" cy="407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2400" b="1" dirty="0" smtClean="0">
                <a:solidFill>
                  <a:schemeClr val="tx2"/>
                </a:solidFill>
              </a:rPr>
              <a:t>Las </a:t>
            </a:r>
            <a:r>
              <a:rPr lang="en-US" sz="2400" b="1" dirty="0" err="1" smtClean="0">
                <a:solidFill>
                  <a:schemeClr val="tx2"/>
                </a:solidFill>
              </a:rPr>
              <a:t>medidas</a:t>
            </a:r>
            <a:r>
              <a:rPr lang="en-US" sz="2400" b="1" dirty="0" smtClean="0">
                <a:solidFill>
                  <a:schemeClr val="tx2"/>
                </a:solidFill>
              </a:rPr>
              <a:t> </a:t>
            </a:r>
            <a:r>
              <a:rPr lang="en-US" sz="2400" b="1" dirty="0" err="1" smtClean="0">
                <a:solidFill>
                  <a:schemeClr val="tx2"/>
                </a:solidFill>
              </a:rPr>
              <a:t>específicas</a:t>
            </a:r>
            <a:r>
              <a:rPr lang="en-US" sz="2400" b="1" dirty="0" smtClean="0">
                <a:solidFill>
                  <a:schemeClr val="tx2"/>
                </a:solidFill>
              </a:rPr>
              <a:t> </a:t>
            </a:r>
            <a:r>
              <a:rPr lang="en-US" sz="2400" dirty="0" smtClean="0"/>
              <a:t>que </a:t>
            </a:r>
            <a:r>
              <a:rPr lang="en-US" sz="2400" dirty="0" err="1" smtClean="0"/>
              <a:t>sean</a:t>
            </a:r>
            <a:r>
              <a:rPr lang="en-US" sz="2400" dirty="0" smtClean="0"/>
              <a:t> </a:t>
            </a:r>
            <a:r>
              <a:rPr lang="en-US" sz="2400" dirty="0" err="1" smtClean="0"/>
              <a:t>necesarias</a:t>
            </a:r>
            <a:r>
              <a:rPr lang="en-US" sz="2400" dirty="0" smtClean="0"/>
              <a:t> para </a:t>
            </a:r>
            <a:r>
              <a:rPr lang="en-US" sz="2400" dirty="0" err="1" smtClean="0"/>
              <a:t>acelerar</a:t>
            </a:r>
            <a:r>
              <a:rPr lang="en-US" sz="2400" dirty="0" smtClean="0"/>
              <a:t> o </a:t>
            </a:r>
            <a:r>
              <a:rPr lang="en-US" sz="2400" dirty="0" err="1" smtClean="0"/>
              <a:t>lograr</a:t>
            </a:r>
            <a:r>
              <a:rPr lang="en-US" sz="2400" dirty="0" smtClean="0"/>
              <a:t> la </a:t>
            </a:r>
            <a:r>
              <a:rPr lang="en-US" sz="2400" dirty="0" err="1" smtClean="0"/>
              <a:t>igualdad</a:t>
            </a:r>
            <a:r>
              <a:rPr lang="en-US" sz="2400" dirty="0" smtClean="0"/>
              <a:t> de </a:t>
            </a:r>
            <a:r>
              <a:rPr lang="en-US" sz="2400" dirty="0" err="1" smtClean="0"/>
              <a:t>hecho</a:t>
            </a:r>
            <a:r>
              <a:rPr lang="en-US" sz="2400" dirty="0" smtClean="0"/>
              <a:t> de las personas con </a:t>
            </a:r>
            <a:r>
              <a:rPr lang="en-US" sz="2400" dirty="0" err="1" smtClean="0"/>
              <a:t>discapacidad</a:t>
            </a:r>
            <a:r>
              <a:rPr lang="en-US" sz="2400" dirty="0" smtClean="0"/>
              <a:t> no se </a:t>
            </a:r>
            <a:r>
              <a:rPr lang="en-US" sz="2400" dirty="0" err="1" smtClean="0"/>
              <a:t>considerarán</a:t>
            </a:r>
            <a:r>
              <a:rPr lang="en-US" sz="2400" dirty="0" smtClean="0"/>
              <a:t> </a:t>
            </a:r>
            <a:r>
              <a:rPr lang="en-US" sz="2400" dirty="0" err="1" smtClean="0"/>
              <a:t>discriminatorias</a:t>
            </a:r>
            <a:r>
              <a:rPr lang="en-US" sz="2400" dirty="0" smtClean="0"/>
              <a:t>, </a:t>
            </a:r>
            <a:r>
              <a:rPr lang="en-US" sz="2400" dirty="0" err="1" smtClean="0"/>
              <a:t>según</a:t>
            </a:r>
            <a:r>
              <a:rPr lang="en-US" sz="2400" dirty="0" smtClean="0"/>
              <a:t> lo </a:t>
            </a:r>
            <a:r>
              <a:rPr lang="en-US" sz="2400" dirty="0" err="1" smtClean="0"/>
              <a:t>dispuesto</a:t>
            </a:r>
            <a:r>
              <a:rPr lang="en-US" sz="2400" dirty="0" smtClean="0"/>
              <a:t> </a:t>
            </a:r>
            <a:r>
              <a:rPr lang="en-US" sz="2400" dirty="0" err="1" smtClean="0"/>
              <a:t>en</a:t>
            </a:r>
            <a:r>
              <a:rPr lang="en-US" sz="2400" dirty="0" smtClean="0"/>
              <a:t> la </a:t>
            </a:r>
            <a:r>
              <a:rPr lang="en-US" sz="2400" dirty="0" err="1" smtClean="0"/>
              <a:t>presente</a:t>
            </a:r>
            <a:r>
              <a:rPr lang="en-US" sz="2400" dirty="0" smtClean="0"/>
              <a:t> </a:t>
            </a:r>
            <a:r>
              <a:rPr lang="en-US" sz="2400" dirty="0" err="1" smtClean="0"/>
              <a:t>Convención</a:t>
            </a:r>
            <a:r>
              <a:rPr lang="en-US" sz="2400" dirty="0" smtClean="0"/>
              <a:t> [art</a:t>
            </a:r>
            <a:r>
              <a:rPr lang="en-US" sz="2400" dirty="0"/>
              <a:t>. </a:t>
            </a:r>
            <a:r>
              <a:rPr lang="en-US" sz="2400" dirty="0" smtClean="0"/>
              <a:t>5 (</a:t>
            </a:r>
            <a:r>
              <a:rPr lang="en-US" sz="2400" dirty="0"/>
              <a:t>4)] </a:t>
            </a:r>
          </a:p>
        </p:txBody>
      </p:sp>
      <p:sp>
        <p:nvSpPr>
          <p:cNvPr id="4" name="Oval 3"/>
          <p:cNvSpPr/>
          <p:nvPr/>
        </p:nvSpPr>
        <p:spPr>
          <a:xfrm>
            <a:off x="3408363" y="1941513"/>
            <a:ext cx="2882900" cy="685800"/>
          </a:xfrm>
          <a:prstGeom prst="ellipse">
            <a:avLst/>
          </a:prstGeom>
          <a:noFill/>
          <a:ln w="444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2"/>
              </a:solidFill>
            </a:endParaRPr>
          </a:p>
        </p:txBody>
      </p:sp>
      <p:sp>
        <p:nvSpPr>
          <p:cNvPr id="5" name="Curved Left Arrow 4"/>
          <p:cNvSpPr/>
          <p:nvPr/>
        </p:nvSpPr>
        <p:spPr>
          <a:xfrm>
            <a:off x="6399823" y="2100263"/>
            <a:ext cx="1231900" cy="3103563"/>
          </a:xfrm>
          <a:prstGeom prst="curvedLeftArrow">
            <a:avLst>
              <a:gd name="adj1" fmla="val 25000"/>
              <a:gd name="adj2" fmla="val 50000"/>
              <a:gd name="adj3" fmla="val 12302"/>
            </a:avLst>
          </a:prstGeom>
          <a:solidFill>
            <a:srgbClr val="92D050">
              <a:alpha val="5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2"/>
              </a:solidFill>
            </a:endParaRPr>
          </a:p>
        </p:txBody>
      </p:sp>
      <p:sp>
        <p:nvSpPr>
          <p:cNvPr id="7" name="Flowchart: Process 6"/>
          <p:cNvSpPr/>
          <p:nvPr/>
        </p:nvSpPr>
        <p:spPr>
          <a:xfrm>
            <a:off x="1301262" y="3657601"/>
            <a:ext cx="6330461" cy="2179638"/>
          </a:xfrm>
          <a:prstGeom prst="flowChartProcess">
            <a:avLst/>
          </a:prstGeom>
          <a:solidFill>
            <a:srgbClr val="92D050"/>
          </a:solidFill>
          <a:ln>
            <a:solidFill>
              <a:srgbClr val="3BD9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  <a:cs typeface="Arial" charset="0"/>
            </a:endParaRPr>
          </a:p>
          <a:p>
            <a:pPr algn="ctr">
              <a:defRPr/>
            </a:pPr>
            <a:endParaRPr lang="en-US" dirty="0">
              <a:solidFill>
                <a:srgbClr val="FFFFFF"/>
              </a:solidFill>
              <a:cs typeface="Arial" charset="0"/>
            </a:endParaRPr>
          </a:p>
          <a:p>
            <a:pPr algn="ctr">
              <a:defRPr/>
            </a:pPr>
            <a:endParaRPr lang="en-US" dirty="0">
              <a:solidFill>
                <a:srgbClr val="FFFFFF"/>
              </a:solidFill>
              <a:cs typeface="Arial" charset="0"/>
            </a:endParaRPr>
          </a:p>
          <a:p>
            <a:pPr algn="ctr">
              <a:defRPr/>
            </a:pPr>
            <a:endParaRPr lang="en-US" dirty="0">
              <a:solidFill>
                <a:srgbClr val="FFFFFF"/>
              </a:solidFill>
              <a:cs typeface="Arial" pitchFamily="34" charset="0"/>
            </a:endParaRPr>
          </a:p>
          <a:p>
            <a:pPr algn="ctr">
              <a:defRPr/>
            </a:pPr>
            <a:r>
              <a:rPr lang="en-US" sz="2000" dirty="0" err="1" smtClean="0">
                <a:solidFill>
                  <a:srgbClr val="FFFFFF"/>
                </a:solidFill>
                <a:cs typeface="Arial" pitchFamily="34" charset="0"/>
              </a:rPr>
              <a:t>empleo</a:t>
            </a:r>
            <a:r>
              <a:rPr lang="en-US" sz="2000" dirty="0" smtClean="0">
                <a:solidFill>
                  <a:srgbClr val="FFFFFF"/>
                </a:solidFill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rgbClr val="FFFFFF"/>
                </a:solidFill>
                <a:cs typeface="Arial" pitchFamily="34" charset="0"/>
              </a:rPr>
              <a:t>en</a:t>
            </a:r>
            <a:r>
              <a:rPr lang="en-US" sz="2000" dirty="0" smtClean="0">
                <a:solidFill>
                  <a:srgbClr val="FFFFFF"/>
                </a:solidFill>
                <a:cs typeface="Arial" pitchFamily="34" charset="0"/>
              </a:rPr>
              <a:t> el sector </a:t>
            </a:r>
            <a:r>
              <a:rPr lang="en-US" sz="2000" dirty="0" err="1" smtClean="0">
                <a:solidFill>
                  <a:srgbClr val="FFFFFF"/>
                </a:solidFill>
                <a:cs typeface="Arial" pitchFamily="34" charset="0"/>
              </a:rPr>
              <a:t>público</a:t>
            </a:r>
            <a:r>
              <a:rPr lang="en-US" sz="2000" dirty="0" smtClean="0">
                <a:solidFill>
                  <a:srgbClr val="FFFFFF"/>
                </a:solidFill>
                <a:cs typeface="Arial" pitchFamily="34" charset="0"/>
              </a:rPr>
              <a:t> (art. 27 (1))</a:t>
            </a:r>
            <a:endParaRPr lang="en-US" sz="2000" dirty="0">
              <a:solidFill>
                <a:srgbClr val="FFFFFF"/>
              </a:solidFill>
              <a:cs typeface="Arial" pitchFamily="34" charset="0"/>
            </a:endParaRPr>
          </a:p>
          <a:p>
            <a:pPr algn="ctr">
              <a:defRPr/>
            </a:pPr>
            <a:r>
              <a:rPr lang="en-US" sz="2000" dirty="0" err="1" smtClean="0">
                <a:solidFill>
                  <a:srgbClr val="FFFFFF"/>
                </a:solidFill>
                <a:cs typeface="Arial" pitchFamily="34" charset="0"/>
              </a:rPr>
              <a:t>apoyo</a:t>
            </a:r>
            <a:r>
              <a:rPr lang="en-US" sz="2000" dirty="0" smtClean="0">
                <a:solidFill>
                  <a:srgbClr val="FFFFFF"/>
                </a:solidFill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rgbClr val="FFFFFF"/>
                </a:solidFill>
                <a:cs typeface="Arial" pitchFamily="34" charset="0"/>
              </a:rPr>
              <a:t>individualizado</a:t>
            </a:r>
            <a:r>
              <a:rPr lang="en-US" sz="2000" dirty="0" smtClean="0">
                <a:solidFill>
                  <a:srgbClr val="FFFFFF"/>
                </a:solidFill>
                <a:cs typeface="Arial" pitchFamily="34" charset="0"/>
              </a:rPr>
              <a:t> (</a:t>
            </a:r>
            <a:r>
              <a:rPr lang="en-US" sz="2000" dirty="0">
                <a:solidFill>
                  <a:srgbClr val="FFFFFF"/>
                </a:solidFill>
                <a:cs typeface="Arial" pitchFamily="34" charset="0"/>
              </a:rPr>
              <a:t>art. </a:t>
            </a:r>
            <a:r>
              <a:rPr lang="en-US" sz="2000" dirty="0" smtClean="0">
                <a:solidFill>
                  <a:srgbClr val="FFFFFF"/>
                </a:solidFill>
                <a:cs typeface="Arial" pitchFamily="34" charset="0"/>
              </a:rPr>
              <a:t>24 (2) (e))</a:t>
            </a:r>
            <a:endParaRPr lang="en-US" sz="2000" dirty="0">
              <a:solidFill>
                <a:srgbClr val="FFFFFF"/>
              </a:solidFill>
              <a:cs typeface="Arial" pitchFamily="34" charset="0"/>
            </a:endParaRPr>
          </a:p>
          <a:p>
            <a:pPr algn="ctr">
              <a:defRPr/>
            </a:pPr>
            <a:r>
              <a:rPr lang="en-US" sz="2000" dirty="0" err="1" smtClean="0">
                <a:solidFill>
                  <a:srgbClr val="FFFFFF"/>
                </a:solidFill>
                <a:cs typeface="Arial" pitchFamily="34" charset="0"/>
              </a:rPr>
              <a:t>acción</a:t>
            </a:r>
            <a:r>
              <a:rPr lang="en-US" sz="2000" dirty="0" smtClean="0">
                <a:solidFill>
                  <a:srgbClr val="FFFFFF"/>
                </a:solidFill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rgbClr val="FFFFFF"/>
                </a:solidFill>
                <a:cs typeface="Arial" pitchFamily="34" charset="0"/>
              </a:rPr>
              <a:t>afirmativa</a:t>
            </a:r>
            <a:r>
              <a:rPr lang="en-US" sz="2000" dirty="0" smtClean="0">
                <a:solidFill>
                  <a:srgbClr val="FFFFFF"/>
                </a:solidFill>
                <a:cs typeface="Arial" pitchFamily="34" charset="0"/>
              </a:rPr>
              <a:t>, </a:t>
            </a:r>
            <a:r>
              <a:rPr lang="en-US" sz="2000" dirty="0" err="1" smtClean="0">
                <a:solidFill>
                  <a:srgbClr val="FFFFFF"/>
                </a:solidFill>
                <a:cs typeface="Arial" pitchFamily="34" charset="0"/>
              </a:rPr>
              <a:t>alicientes</a:t>
            </a:r>
            <a:r>
              <a:rPr lang="en-US" sz="2000" dirty="0" smtClean="0">
                <a:solidFill>
                  <a:srgbClr val="FFFFFF"/>
                </a:solidFill>
                <a:cs typeface="Arial" pitchFamily="34" charset="0"/>
              </a:rPr>
              <a:t> (</a:t>
            </a:r>
            <a:r>
              <a:rPr lang="en-US" sz="2000" dirty="0">
                <a:solidFill>
                  <a:srgbClr val="FFFFFF"/>
                </a:solidFill>
                <a:cs typeface="Arial" pitchFamily="34" charset="0"/>
              </a:rPr>
              <a:t>art. </a:t>
            </a:r>
            <a:r>
              <a:rPr lang="en-US" sz="2000" dirty="0" smtClean="0">
                <a:solidFill>
                  <a:srgbClr val="FFFFFF"/>
                </a:solidFill>
                <a:cs typeface="Arial" pitchFamily="34" charset="0"/>
              </a:rPr>
              <a:t>27 (1))</a:t>
            </a:r>
            <a:endParaRPr lang="en-US" sz="2000" dirty="0">
              <a:solidFill>
                <a:srgbClr val="FFFFFF"/>
              </a:solidFill>
              <a:cs typeface="Arial" pitchFamily="34" charset="0"/>
            </a:endParaRPr>
          </a:p>
          <a:p>
            <a:pPr algn="ctr">
              <a:defRPr/>
            </a:pPr>
            <a:r>
              <a:rPr lang="en-US" sz="2000" dirty="0" err="1" smtClean="0">
                <a:solidFill>
                  <a:srgbClr val="FFFFFF"/>
                </a:solidFill>
                <a:cs typeface="Arial" pitchFamily="34" charset="0"/>
              </a:rPr>
              <a:t>medidas</a:t>
            </a:r>
            <a:r>
              <a:rPr lang="en-US" sz="2000" dirty="0" smtClean="0">
                <a:solidFill>
                  <a:srgbClr val="FFFFFF"/>
                </a:solidFill>
                <a:cs typeface="Arial" pitchFamily="34" charset="0"/>
              </a:rPr>
              <a:t> para </a:t>
            </a:r>
            <a:r>
              <a:rPr lang="en-US" sz="2000" dirty="0" err="1" smtClean="0">
                <a:solidFill>
                  <a:srgbClr val="FFFFFF"/>
                </a:solidFill>
                <a:cs typeface="Arial" pitchFamily="34" charset="0"/>
              </a:rPr>
              <a:t>crear</a:t>
            </a:r>
            <a:r>
              <a:rPr lang="en-US" sz="2000" dirty="0" smtClean="0">
                <a:solidFill>
                  <a:srgbClr val="FFFFFF"/>
                </a:solidFill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rgbClr val="FFFFFF"/>
                </a:solidFill>
                <a:cs typeface="Arial" pitchFamily="34" charset="0"/>
              </a:rPr>
              <a:t>marcos</a:t>
            </a:r>
            <a:r>
              <a:rPr lang="en-US" sz="2000" dirty="0" smtClean="0">
                <a:solidFill>
                  <a:srgbClr val="FFFFFF"/>
                </a:solidFill>
                <a:cs typeface="Arial" pitchFamily="34" charset="0"/>
              </a:rPr>
              <a:t> de </a:t>
            </a:r>
            <a:r>
              <a:rPr lang="en-US" sz="2000" dirty="0" err="1" smtClean="0">
                <a:solidFill>
                  <a:srgbClr val="FFFFFF"/>
                </a:solidFill>
                <a:cs typeface="Arial" pitchFamily="34" charset="0"/>
              </a:rPr>
              <a:t>apoyo</a:t>
            </a:r>
            <a:r>
              <a:rPr lang="en-US" sz="2000" dirty="0" smtClean="0">
                <a:solidFill>
                  <a:srgbClr val="FFFFFF"/>
                </a:solidFill>
                <a:cs typeface="Arial" pitchFamily="34" charset="0"/>
              </a:rPr>
              <a:t> (</a:t>
            </a:r>
            <a:r>
              <a:rPr lang="en-US" sz="2000" dirty="0">
                <a:solidFill>
                  <a:srgbClr val="FFFFFF"/>
                </a:solidFill>
                <a:cs typeface="Arial" pitchFamily="34" charset="0"/>
              </a:rPr>
              <a:t>art. </a:t>
            </a:r>
            <a:r>
              <a:rPr lang="en-US" sz="2000" dirty="0" smtClean="0">
                <a:solidFill>
                  <a:srgbClr val="FFFFFF"/>
                </a:solidFill>
                <a:cs typeface="Arial" pitchFamily="34" charset="0"/>
              </a:rPr>
              <a:t>12 (3))</a:t>
            </a:r>
            <a:endParaRPr lang="en-US" sz="2000" dirty="0">
              <a:solidFill>
                <a:srgbClr val="FFFFFF"/>
              </a:solidFill>
              <a:cs typeface="Arial" pitchFamily="34" charset="0"/>
            </a:endParaRPr>
          </a:p>
          <a:p>
            <a:pPr algn="ctr">
              <a:defRPr/>
            </a:pPr>
            <a:r>
              <a:rPr lang="en-US" sz="2000" dirty="0">
                <a:solidFill>
                  <a:srgbClr val="FFFFFF"/>
                </a:solidFill>
                <a:cs typeface="Arial" pitchFamily="34" charset="0"/>
              </a:rPr>
              <a:t>etc.</a:t>
            </a:r>
          </a:p>
          <a:p>
            <a:pPr algn="ctr">
              <a:defRPr/>
            </a:pPr>
            <a:endParaRPr lang="en-US" dirty="0">
              <a:solidFill>
                <a:srgbClr val="FFFFFF"/>
              </a:solidFill>
              <a:cs typeface="Arial" charset="0"/>
            </a:endParaRPr>
          </a:p>
          <a:p>
            <a:pPr algn="ctr">
              <a:defRPr/>
            </a:pPr>
            <a:endParaRPr lang="en-US" dirty="0">
              <a:solidFill>
                <a:srgbClr val="FFFFFF"/>
              </a:solidFill>
              <a:cs typeface="Arial" charset="0"/>
            </a:endParaRPr>
          </a:p>
          <a:p>
            <a:pPr algn="ctr">
              <a:defRPr/>
            </a:pPr>
            <a:endParaRPr lang="en-US" dirty="0">
              <a:solidFill>
                <a:srgbClr val="FFFFFF"/>
              </a:solidFill>
              <a:cs typeface="Arial" charset="0"/>
            </a:endParaRPr>
          </a:p>
          <a:p>
            <a:pPr algn="ctr">
              <a:defRPr/>
            </a:pPr>
            <a:endParaRPr lang="en-US" dirty="0">
              <a:solidFill>
                <a:srgbClr val="FFFFFF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>
          <a:xfrm>
            <a:off x="336550" y="274638"/>
            <a:ext cx="8242300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¿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Quiénes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 son los 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titulares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 de 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deberes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?</a:t>
            </a:r>
          </a:p>
        </p:txBody>
      </p:sp>
      <p:sp>
        <p:nvSpPr>
          <p:cNvPr id="13315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07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1720850" y="1022350"/>
            <a:ext cx="5634038" cy="4960938"/>
          </a:xfrm>
          <a:prstGeom prst="ellipse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H" dirty="0" err="1" smtClean="0"/>
              <a:t>Sector</a:t>
            </a:r>
            <a:r>
              <a:rPr lang="fr-CH" dirty="0" smtClean="0"/>
              <a:t> </a:t>
            </a:r>
            <a:r>
              <a:rPr lang="fr-CH" dirty="0" err="1" smtClean="0"/>
              <a:t>privado</a:t>
            </a:r>
            <a:endParaRPr lang="fr-CH" dirty="0"/>
          </a:p>
          <a:p>
            <a:pPr algn="ctr">
              <a:defRPr/>
            </a:pPr>
            <a:endParaRPr lang="fr-CH" dirty="0"/>
          </a:p>
          <a:p>
            <a:pPr algn="ctr">
              <a:defRPr/>
            </a:pPr>
            <a:endParaRPr lang="fr-CH" dirty="0"/>
          </a:p>
          <a:p>
            <a:pPr algn="ctr">
              <a:defRPr/>
            </a:pPr>
            <a:endParaRPr lang="fr-CH" dirty="0"/>
          </a:p>
          <a:p>
            <a:pPr algn="ctr">
              <a:defRPr/>
            </a:pPr>
            <a:endParaRPr lang="fr-CH" dirty="0"/>
          </a:p>
          <a:p>
            <a:pPr algn="ctr">
              <a:defRPr/>
            </a:pPr>
            <a:endParaRPr lang="fr-CH" dirty="0"/>
          </a:p>
          <a:p>
            <a:pPr algn="ctr">
              <a:defRPr/>
            </a:pPr>
            <a:endParaRPr lang="fr-CH" dirty="0"/>
          </a:p>
          <a:p>
            <a:pPr algn="ctr">
              <a:defRPr/>
            </a:pPr>
            <a:endParaRPr lang="fr-CH" dirty="0"/>
          </a:p>
          <a:p>
            <a:pPr algn="ctr">
              <a:defRPr/>
            </a:pPr>
            <a:endParaRPr lang="fr-CH" dirty="0"/>
          </a:p>
          <a:p>
            <a:pPr algn="ctr">
              <a:defRPr/>
            </a:pPr>
            <a:endParaRPr lang="fr-CH" dirty="0"/>
          </a:p>
          <a:p>
            <a:pPr algn="ctr">
              <a:defRPr/>
            </a:pPr>
            <a:endParaRPr lang="fr-CH" dirty="0"/>
          </a:p>
          <a:p>
            <a:pPr algn="ctr">
              <a:defRPr/>
            </a:pPr>
            <a:endParaRPr lang="fr-CH" dirty="0"/>
          </a:p>
          <a:p>
            <a:pPr algn="ctr">
              <a:defRPr/>
            </a:pPr>
            <a:endParaRPr lang="fr-CH" dirty="0"/>
          </a:p>
          <a:p>
            <a:pPr algn="ctr">
              <a:defRPr/>
            </a:pPr>
            <a:endParaRPr lang="fr-CH" dirty="0"/>
          </a:p>
          <a:p>
            <a:pPr algn="ctr">
              <a:defRPr/>
            </a:pPr>
            <a:endParaRPr lang="fr-CH" dirty="0"/>
          </a:p>
          <a:p>
            <a:pPr algn="ctr">
              <a:defRPr/>
            </a:pPr>
            <a:r>
              <a:rPr lang="fr-CH" dirty="0" err="1" smtClean="0"/>
              <a:t>Miembros</a:t>
            </a:r>
            <a:r>
              <a:rPr lang="fr-CH" dirty="0" smtClean="0"/>
              <a:t> de la </a:t>
            </a:r>
            <a:r>
              <a:rPr lang="fr-CH" dirty="0" err="1" smtClean="0"/>
              <a:t>comunidad</a:t>
            </a:r>
            <a:r>
              <a:rPr lang="fr-CH" dirty="0" smtClean="0"/>
              <a:t>, familias </a:t>
            </a:r>
            <a:endParaRPr lang="en-GB" dirty="0"/>
          </a:p>
        </p:txBody>
      </p:sp>
      <p:sp>
        <p:nvSpPr>
          <p:cNvPr id="3" name="Oval 2"/>
          <p:cNvSpPr/>
          <p:nvPr/>
        </p:nvSpPr>
        <p:spPr>
          <a:xfrm>
            <a:off x="2514600" y="1762125"/>
            <a:ext cx="4087813" cy="3482975"/>
          </a:xfrm>
          <a:prstGeom prst="ellipse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H" dirty="0" err="1" smtClean="0"/>
              <a:t>Estados</a:t>
            </a:r>
            <a:endParaRPr lang="fr-CH" dirty="0"/>
          </a:p>
          <a:p>
            <a:pPr algn="ctr">
              <a:defRPr/>
            </a:pPr>
            <a:endParaRPr lang="fr-CH" dirty="0"/>
          </a:p>
          <a:p>
            <a:pPr algn="ctr">
              <a:defRPr/>
            </a:pPr>
            <a:endParaRPr lang="fr-CH" dirty="0"/>
          </a:p>
          <a:p>
            <a:pPr algn="ctr">
              <a:defRPr/>
            </a:pPr>
            <a:endParaRPr lang="fr-CH" dirty="0"/>
          </a:p>
          <a:p>
            <a:pPr algn="ctr">
              <a:defRPr/>
            </a:pPr>
            <a:endParaRPr lang="fr-CH" dirty="0"/>
          </a:p>
          <a:p>
            <a:pPr algn="ctr">
              <a:defRPr/>
            </a:pPr>
            <a:endParaRPr lang="fr-CH" dirty="0"/>
          </a:p>
          <a:p>
            <a:pPr algn="ctr">
              <a:defRPr/>
            </a:pPr>
            <a:endParaRPr lang="fr-CH" dirty="0"/>
          </a:p>
          <a:p>
            <a:pPr algn="ctr">
              <a:defRPr/>
            </a:pPr>
            <a:endParaRPr lang="fr-CH" dirty="0"/>
          </a:p>
          <a:p>
            <a:pPr algn="ctr">
              <a:defRPr/>
            </a:pPr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3587750" y="2730500"/>
            <a:ext cx="1981200" cy="1687513"/>
          </a:xfrm>
          <a:prstGeom prst="ellipse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H" dirty="0" err="1" smtClean="0"/>
              <a:t>Individuos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7467600" y="1376363"/>
            <a:ext cx="1347788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H" i="1" dirty="0" err="1" smtClean="0"/>
              <a:t>Leyes</a:t>
            </a:r>
            <a:r>
              <a:rPr lang="fr-CH" i="1" dirty="0" smtClean="0"/>
              <a:t> y </a:t>
            </a:r>
            <a:r>
              <a:rPr lang="fr-CH" i="1" dirty="0" err="1" smtClean="0"/>
              <a:t>medidas</a:t>
            </a:r>
            <a:r>
              <a:rPr lang="fr-CH" i="1" dirty="0" smtClean="0"/>
              <a:t> </a:t>
            </a:r>
            <a:r>
              <a:rPr lang="fr-CH" i="1" dirty="0" err="1" smtClean="0"/>
              <a:t>políticas</a:t>
            </a:r>
            <a:endParaRPr lang="en-GB" i="1" dirty="0"/>
          </a:p>
        </p:txBody>
      </p:sp>
      <p:sp>
        <p:nvSpPr>
          <p:cNvPr id="6" name="Rectangle 5"/>
          <p:cNvSpPr/>
          <p:nvPr/>
        </p:nvSpPr>
        <p:spPr>
          <a:xfrm>
            <a:off x="7467600" y="3046413"/>
            <a:ext cx="1347788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H" i="1" dirty="0" err="1" smtClean="0"/>
              <a:t>Asignación</a:t>
            </a:r>
            <a:r>
              <a:rPr lang="fr-CH" i="1" dirty="0" smtClean="0"/>
              <a:t> de </a:t>
            </a:r>
            <a:r>
              <a:rPr lang="fr-CH" i="1" dirty="0" err="1" smtClean="0"/>
              <a:t>recursos</a:t>
            </a:r>
            <a:endParaRPr lang="en-GB" i="1" dirty="0"/>
          </a:p>
        </p:txBody>
      </p:sp>
      <p:sp>
        <p:nvSpPr>
          <p:cNvPr id="7" name="Rectangle 6"/>
          <p:cNvSpPr/>
          <p:nvPr/>
        </p:nvSpPr>
        <p:spPr>
          <a:xfrm>
            <a:off x="7467600" y="4600575"/>
            <a:ext cx="1347788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H" i="1" dirty="0" err="1" smtClean="0"/>
              <a:t>Servicios</a:t>
            </a:r>
            <a:r>
              <a:rPr lang="fr-CH" i="1" dirty="0" smtClean="0"/>
              <a:t> </a:t>
            </a:r>
            <a:r>
              <a:rPr lang="fr-CH" i="1" dirty="0" err="1" smtClean="0"/>
              <a:t>integrado-res</a:t>
            </a:r>
            <a:endParaRPr lang="en-GB" i="1" dirty="0"/>
          </a:p>
        </p:txBody>
      </p:sp>
      <p:sp>
        <p:nvSpPr>
          <p:cNvPr id="8" name="Rectangle 7"/>
          <p:cNvSpPr/>
          <p:nvPr/>
        </p:nvSpPr>
        <p:spPr>
          <a:xfrm>
            <a:off x="369521" y="1365250"/>
            <a:ext cx="1292958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H" sz="1500" i="1" dirty="0" err="1" smtClean="0"/>
              <a:t>Sensibiliza-ción</a:t>
            </a:r>
            <a:r>
              <a:rPr lang="fr-CH" sz="1500" i="1" dirty="0" smtClean="0"/>
              <a:t> </a:t>
            </a:r>
            <a:r>
              <a:rPr lang="fr-CH" sz="1500" i="1" dirty="0" err="1" smtClean="0"/>
              <a:t>Capacitación</a:t>
            </a:r>
            <a:endParaRPr lang="en-GB" sz="1500" i="1" dirty="0"/>
          </a:p>
        </p:txBody>
      </p:sp>
      <p:sp>
        <p:nvSpPr>
          <p:cNvPr id="9" name="Rectangle 8"/>
          <p:cNvSpPr/>
          <p:nvPr/>
        </p:nvSpPr>
        <p:spPr>
          <a:xfrm>
            <a:off x="336550" y="3046413"/>
            <a:ext cx="1292958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H" sz="1500" i="1" dirty="0" err="1" smtClean="0"/>
              <a:t>Investiga-ción</a:t>
            </a:r>
            <a:endParaRPr lang="fr-CH" sz="1500" i="1" dirty="0"/>
          </a:p>
          <a:p>
            <a:pPr algn="ctr">
              <a:defRPr/>
            </a:pPr>
            <a:endParaRPr lang="en-GB" i="1" dirty="0"/>
          </a:p>
        </p:txBody>
      </p:sp>
      <p:sp>
        <p:nvSpPr>
          <p:cNvPr id="10" name="Rectangle 9"/>
          <p:cNvSpPr/>
          <p:nvPr/>
        </p:nvSpPr>
        <p:spPr>
          <a:xfrm>
            <a:off x="336550" y="4605338"/>
            <a:ext cx="1292958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H" i="1" dirty="0" err="1" smtClean="0"/>
              <a:t>Remedios</a:t>
            </a:r>
            <a:endParaRPr lang="en-GB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301625" y="6308725"/>
            <a:ext cx="2698750" cy="1588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7" name="TextBox 11"/>
          <p:cNvSpPr txBox="1">
            <a:spLocks noChangeArrowheads="1"/>
          </p:cNvSpPr>
          <p:nvPr/>
        </p:nvSpPr>
        <p:spPr bwMode="auto">
          <a:xfrm>
            <a:off x="838200" y="1429271"/>
            <a:ext cx="3276600" cy="379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1400" dirty="0" err="1" smtClean="0">
                <a:cs typeface="Arial" charset="0"/>
              </a:rPr>
              <a:t>Comprender</a:t>
            </a:r>
            <a:r>
              <a:rPr lang="en-US" sz="1400" dirty="0" smtClean="0">
                <a:cs typeface="Arial" charset="0"/>
              </a:rPr>
              <a:t> </a:t>
            </a:r>
            <a:r>
              <a:rPr lang="en-US" sz="1400" dirty="0" err="1" smtClean="0">
                <a:cs typeface="Arial" charset="0"/>
              </a:rPr>
              <a:t>cómo</a:t>
            </a:r>
            <a:r>
              <a:rPr lang="en-US" sz="1400" dirty="0" smtClean="0">
                <a:cs typeface="Arial" charset="0"/>
              </a:rPr>
              <a:t> se </a:t>
            </a:r>
            <a:r>
              <a:rPr lang="en-US" sz="1400" dirty="0" err="1" smtClean="0">
                <a:cs typeface="Arial" charset="0"/>
              </a:rPr>
              <a:t>manifiesta</a:t>
            </a:r>
            <a:r>
              <a:rPr lang="en-US" sz="1400" dirty="0" smtClean="0">
                <a:cs typeface="Arial" charset="0"/>
              </a:rPr>
              <a:t> la </a:t>
            </a:r>
            <a:r>
              <a:rPr lang="en-US" sz="1400" dirty="0" err="1" smtClean="0">
                <a:cs typeface="Arial" charset="0"/>
              </a:rPr>
              <a:t>discriminación</a:t>
            </a:r>
            <a:r>
              <a:rPr lang="en-US" sz="1400" dirty="0" smtClean="0">
                <a:cs typeface="Arial" charset="0"/>
              </a:rPr>
              <a:t> </a:t>
            </a:r>
            <a:r>
              <a:rPr lang="en-US" sz="1400" dirty="0" err="1" smtClean="0">
                <a:cs typeface="Arial" charset="0"/>
              </a:rPr>
              <a:t>por</a:t>
            </a:r>
            <a:r>
              <a:rPr lang="en-US" sz="1400" dirty="0" smtClean="0">
                <a:cs typeface="Arial" charset="0"/>
              </a:rPr>
              <a:t> </a:t>
            </a:r>
            <a:r>
              <a:rPr lang="en-US" sz="1400" dirty="0" err="1" smtClean="0">
                <a:cs typeface="Arial" charset="0"/>
              </a:rPr>
              <a:t>motivos</a:t>
            </a:r>
            <a:r>
              <a:rPr lang="en-US" sz="1400" dirty="0" smtClean="0">
                <a:cs typeface="Arial" charset="0"/>
              </a:rPr>
              <a:t> de </a:t>
            </a:r>
            <a:r>
              <a:rPr lang="en-US" sz="1400" dirty="0" err="1" smtClean="0">
                <a:cs typeface="Arial" charset="0"/>
              </a:rPr>
              <a:t>discapacidad</a:t>
            </a:r>
            <a:endParaRPr lang="en-US" sz="1400" dirty="0">
              <a:cs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endParaRPr lang="en-US" sz="1400" dirty="0">
              <a:cs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1400" dirty="0" err="1" smtClean="0">
                <a:cs typeface="Arial" charset="0"/>
              </a:rPr>
              <a:t>Reconocer</a:t>
            </a:r>
            <a:r>
              <a:rPr lang="en-US" sz="1400" dirty="0" smtClean="0">
                <a:cs typeface="Arial" charset="0"/>
              </a:rPr>
              <a:t> las </a:t>
            </a:r>
            <a:r>
              <a:rPr lang="en-US" sz="1400" dirty="0" err="1" smtClean="0">
                <a:cs typeface="Arial" charset="0"/>
              </a:rPr>
              <a:t>diversas</a:t>
            </a:r>
            <a:r>
              <a:rPr lang="en-US" sz="1400" dirty="0" smtClean="0">
                <a:cs typeface="Arial" charset="0"/>
              </a:rPr>
              <a:t> </a:t>
            </a:r>
            <a:r>
              <a:rPr lang="en-US" sz="1400" dirty="0" err="1" smtClean="0">
                <a:cs typeface="Arial" charset="0"/>
              </a:rPr>
              <a:t>modalidades</a:t>
            </a:r>
            <a:r>
              <a:rPr lang="en-US" sz="1400" dirty="0" smtClean="0">
                <a:cs typeface="Arial" charset="0"/>
              </a:rPr>
              <a:t> de </a:t>
            </a:r>
            <a:r>
              <a:rPr lang="en-US" sz="1400" dirty="0" err="1" smtClean="0">
                <a:cs typeface="Arial" charset="0"/>
              </a:rPr>
              <a:t>discriminación</a:t>
            </a:r>
            <a:r>
              <a:rPr lang="en-US" sz="1400" dirty="0" smtClean="0">
                <a:cs typeface="Arial" charset="0"/>
              </a:rPr>
              <a:t> contra las personas con </a:t>
            </a:r>
            <a:r>
              <a:rPr lang="en-US" sz="1400" dirty="0" err="1" smtClean="0">
                <a:cs typeface="Arial" charset="0"/>
              </a:rPr>
              <a:t>discapacidad</a:t>
            </a:r>
            <a:endParaRPr lang="en-US" sz="1400" dirty="0">
              <a:cs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endParaRPr lang="en-US" sz="1400" dirty="0">
              <a:cs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1400" dirty="0" err="1" smtClean="0">
                <a:cs typeface="Arial" charset="0"/>
              </a:rPr>
              <a:t>Entender</a:t>
            </a:r>
            <a:r>
              <a:rPr lang="en-US" sz="1400" dirty="0" smtClean="0">
                <a:cs typeface="Arial" charset="0"/>
              </a:rPr>
              <a:t> el </a:t>
            </a:r>
            <a:r>
              <a:rPr lang="en-US" sz="1400" dirty="0" err="1" smtClean="0">
                <a:cs typeface="Arial" charset="0"/>
              </a:rPr>
              <a:t>nexo</a:t>
            </a:r>
            <a:r>
              <a:rPr lang="en-US" sz="1400" dirty="0" smtClean="0">
                <a:cs typeface="Arial" charset="0"/>
              </a:rPr>
              <a:t> entre la no </a:t>
            </a:r>
            <a:r>
              <a:rPr lang="en-US" sz="1400" dirty="0" err="1" smtClean="0">
                <a:cs typeface="Arial" charset="0"/>
              </a:rPr>
              <a:t>discriminación</a:t>
            </a:r>
            <a:r>
              <a:rPr lang="en-US" sz="1400" dirty="0" smtClean="0">
                <a:cs typeface="Arial" charset="0"/>
              </a:rPr>
              <a:t> y la </a:t>
            </a:r>
            <a:r>
              <a:rPr lang="en-US" sz="1400" dirty="0" err="1" smtClean="0">
                <a:cs typeface="Arial" charset="0"/>
              </a:rPr>
              <a:t>igualdad</a:t>
            </a:r>
            <a:endParaRPr lang="en-US" sz="1400" dirty="0">
              <a:cs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endParaRPr lang="en-US" sz="1400" dirty="0">
              <a:cs typeface="Arial" charset="0"/>
            </a:endParaRP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1400" dirty="0" err="1" smtClean="0">
                <a:cs typeface="Arial" charset="0"/>
              </a:rPr>
              <a:t>Comprender</a:t>
            </a:r>
            <a:r>
              <a:rPr lang="en-US" sz="1400" dirty="0" smtClean="0">
                <a:cs typeface="Arial" charset="0"/>
              </a:rPr>
              <a:t> </a:t>
            </a:r>
            <a:r>
              <a:rPr lang="en-US" sz="1400" dirty="0" err="1" smtClean="0">
                <a:cs typeface="Arial" charset="0"/>
              </a:rPr>
              <a:t>quiénes</a:t>
            </a:r>
            <a:r>
              <a:rPr lang="en-US" sz="1400" dirty="0" smtClean="0">
                <a:cs typeface="Arial" charset="0"/>
              </a:rPr>
              <a:t> </a:t>
            </a:r>
            <a:r>
              <a:rPr lang="en-US" sz="1400" dirty="0" err="1" smtClean="0">
                <a:cs typeface="Arial" charset="0"/>
              </a:rPr>
              <a:t>tienen</a:t>
            </a:r>
            <a:r>
              <a:rPr lang="en-US" sz="1400" dirty="0" smtClean="0">
                <a:cs typeface="Arial" charset="0"/>
              </a:rPr>
              <a:t> la </a:t>
            </a:r>
            <a:r>
              <a:rPr lang="en-US" sz="1400" dirty="0" err="1" smtClean="0">
                <a:cs typeface="Arial" charset="0"/>
              </a:rPr>
              <a:t>responsabilidad</a:t>
            </a:r>
            <a:r>
              <a:rPr lang="en-US" sz="1400" dirty="0" smtClean="0">
                <a:cs typeface="Arial" charset="0"/>
              </a:rPr>
              <a:t> de </a:t>
            </a:r>
            <a:r>
              <a:rPr lang="en-US" sz="1400" dirty="0" err="1" smtClean="0">
                <a:cs typeface="Arial" charset="0"/>
              </a:rPr>
              <a:t>combatir</a:t>
            </a:r>
            <a:r>
              <a:rPr lang="en-US" sz="1400" dirty="0" smtClean="0">
                <a:cs typeface="Arial" charset="0"/>
              </a:rPr>
              <a:t> la </a:t>
            </a:r>
            <a:r>
              <a:rPr lang="en-US" sz="1400" dirty="0" err="1" smtClean="0">
                <a:cs typeface="Arial" charset="0"/>
              </a:rPr>
              <a:t>discriminación</a:t>
            </a:r>
            <a:r>
              <a:rPr lang="en-US" sz="1400" dirty="0" smtClean="0">
                <a:cs typeface="Arial" charset="0"/>
              </a:rPr>
              <a:t> y </a:t>
            </a:r>
            <a:r>
              <a:rPr lang="en-US" sz="1400" dirty="0" err="1" smtClean="0">
                <a:cs typeface="Arial" charset="0"/>
              </a:rPr>
              <a:t>qué</a:t>
            </a:r>
            <a:r>
              <a:rPr lang="en-US" sz="1400" dirty="0" smtClean="0">
                <a:cs typeface="Arial" charset="0"/>
              </a:rPr>
              <a:t> </a:t>
            </a:r>
            <a:r>
              <a:rPr lang="en-US" sz="1400" dirty="0" err="1" smtClean="0">
                <a:cs typeface="Arial" charset="0"/>
              </a:rPr>
              <a:t>medidas</a:t>
            </a:r>
            <a:r>
              <a:rPr lang="en-US" sz="1400" dirty="0" smtClean="0">
                <a:cs typeface="Arial" charset="0"/>
              </a:rPr>
              <a:t> </a:t>
            </a:r>
            <a:r>
              <a:rPr lang="en-US" sz="1400" dirty="0" err="1" smtClean="0">
                <a:cs typeface="Arial" charset="0"/>
              </a:rPr>
              <a:t>deberían</a:t>
            </a:r>
            <a:r>
              <a:rPr lang="en-US" sz="1400" dirty="0" smtClean="0">
                <a:cs typeface="Arial" charset="0"/>
              </a:rPr>
              <a:t> </a:t>
            </a:r>
            <a:r>
              <a:rPr lang="en-US" sz="1400" dirty="0" err="1" smtClean="0">
                <a:cs typeface="Arial" charset="0"/>
              </a:rPr>
              <a:t>adoptar</a:t>
            </a:r>
            <a:endParaRPr lang="en-US" sz="1400" dirty="0">
              <a:cs typeface="Arial" charset="0"/>
            </a:endParaRPr>
          </a:p>
        </p:txBody>
      </p:sp>
      <p:sp>
        <p:nvSpPr>
          <p:cNvPr id="6148" name="Rectangle 10"/>
          <p:cNvSpPr>
            <a:spLocks noChangeArrowheads="1"/>
          </p:cNvSpPr>
          <p:nvPr/>
        </p:nvSpPr>
        <p:spPr bwMode="auto">
          <a:xfrm>
            <a:off x="4370388" y="1112838"/>
            <a:ext cx="3657600" cy="4795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en-US" sz="1400" dirty="0" err="1" smtClean="0">
                <a:ea typeface="ＭＳ Ｐゴシック" pitchFamily="-108" charset="-128"/>
                <a:cs typeface="Arial" charset="0"/>
              </a:rPr>
              <a:t>Actividad</a:t>
            </a:r>
            <a:r>
              <a:rPr lang="en-US" sz="1400" dirty="0" smtClean="0">
                <a:ea typeface="ＭＳ Ｐゴシック" pitchFamily="-108" charset="-128"/>
                <a:cs typeface="Arial" charset="0"/>
              </a:rPr>
              <a:t> </a:t>
            </a:r>
            <a:r>
              <a:rPr lang="en-US" sz="1400" dirty="0" err="1" smtClean="0">
                <a:ea typeface="ＭＳ Ｐゴシック" pitchFamily="-108" charset="-128"/>
                <a:cs typeface="Arial" charset="0"/>
              </a:rPr>
              <a:t>en</a:t>
            </a:r>
            <a:r>
              <a:rPr lang="en-US" sz="1400" dirty="0" smtClean="0">
                <a:ea typeface="ＭＳ Ｐゴシック" pitchFamily="-108" charset="-128"/>
                <a:cs typeface="Arial" charset="0"/>
              </a:rPr>
              <a:t> </a:t>
            </a:r>
            <a:r>
              <a:rPr lang="en-US" sz="1400" dirty="0" err="1" smtClean="0">
                <a:ea typeface="ＭＳ Ｐゴシック" pitchFamily="-108" charset="-128"/>
                <a:cs typeface="Arial" charset="0"/>
              </a:rPr>
              <a:t>grupo</a:t>
            </a:r>
            <a:r>
              <a:rPr lang="en-US" sz="1400" dirty="0" smtClean="0">
                <a:ea typeface="ＭＳ Ｐゴシック" pitchFamily="-108" charset="-128"/>
                <a:cs typeface="Arial" charset="0"/>
              </a:rPr>
              <a:t> </a:t>
            </a:r>
            <a:r>
              <a:rPr lang="en-US" sz="1400" dirty="0">
                <a:ea typeface="ＭＳ Ｐゴシック" pitchFamily="-108" charset="-128"/>
                <a:cs typeface="Arial" charset="0"/>
              </a:rPr>
              <a:t>– </a:t>
            </a:r>
            <a:r>
              <a:rPr lang="en-US" sz="1400" dirty="0" err="1" smtClean="0">
                <a:ea typeface="ＭＳ Ｐゴシック" pitchFamily="-108" charset="-128"/>
                <a:cs typeface="Arial" charset="0"/>
              </a:rPr>
              <a:t>recorrido</a:t>
            </a:r>
            <a:r>
              <a:rPr lang="en-US" sz="1400" dirty="0" smtClean="0">
                <a:ea typeface="ＭＳ Ｐゴシック" pitchFamily="-108" charset="-128"/>
                <a:cs typeface="Arial" charset="0"/>
              </a:rPr>
              <a:t> </a:t>
            </a:r>
            <a:r>
              <a:rPr lang="en-US" sz="1400" dirty="0" err="1" smtClean="0">
                <a:ea typeface="ＭＳ Ｐゴシック" pitchFamily="-108" charset="-128"/>
                <a:cs typeface="Arial" charset="0"/>
              </a:rPr>
              <a:t>rápido</a:t>
            </a:r>
            <a:r>
              <a:rPr lang="en-US" sz="1400" dirty="0" smtClean="0">
                <a:ea typeface="ＭＳ Ｐゴシック" pitchFamily="-108" charset="-128"/>
                <a:cs typeface="Arial" charset="0"/>
              </a:rPr>
              <a:t> (</a:t>
            </a:r>
            <a:r>
              <a:rPr lang="en-US" sz="1400" i="1" dirty="0" smtClean="0">
                <a:ea typeface="ＭＳ Ｐゴシック" pitchFamily="-108" charset="-128"/>
                <a:cs typeface="Arial" charset="0"/>
              </a:rPr>
              <a:t>power walk</a:t>
            </a:r>
            <a:r>
              <a:rPr lang="en-US" sz="1400" dirty="0" smtClean="0">
                <a:ea typeface="ＭＳ Ｐゴシック" pitchFamily="-108" charset="-128"/>
                <a:cs typeface="Arial" charset="0"/>
              </a:rPr>
              <a:t>)</a:t>
            </a:r>
            <a:endParaRPr lang="en-US" sz="1400" dirty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endParaRPr lang="en-US" sz="1400" dirty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en-US" sz="1400" dirty="0" err="1" smtClean="0">
                <a:ea typeface="ＭＳ Ｐゴシック" pitchFamily="-108" charset="-128"/>
                <a:cs typeface="Arial" charset="0"/>
              </a:rPr>
              <a:t>Modalidades</a:t>
            </a:r>
            <a:r>
              <a:rPr lang="en-US" sz="1400" dirty="0" smtClean="0">
                <a:ea typeface="ＭＳ Ｐゴシック" pitchFamily="-108" charset="-128"/>
                <a:cs typeface="Arial" charset="0"/>
              </a:rPr>
              <a:t> de </a:t>
            </a:r>
            <a:r>
              <a:rPr lang="en-US" sz="1400" dirty="0" err="1" smtClean="0">
                <a:ea typeface="ＭＳ Ｐゴシック" pitchFamily="-108" charset="-128"/>
                <a:cs typeface="Arial" charset="0"/>
              </a:rPr>
              <a:t>discriminación</a:t>
            </a:r>
            <a:endParaRPr lang="en-US" sz="1400" dirty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endParaRPr lang="en-US" sz="1400" dirty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en-US" sz="1400" dirty="0" smtClean="0">
                <a:ea typeface="ＭＳ Ｐゴシック" pitchFamily="-108" charset="-128"/>
                <a:cs typeface="Arial" charset="0"/>
              </a:rPr>
              <a:t>La no </a:t>
            </a:r>
            <a:r>
              <a:rPr lang="en-US" sz="1400" dirty="0" err="1" smtClean="0">
                <a:ea typeface="ＭＳ Ｐゴシック" pitchFamily="-108" charset="-128"/>
                <a:cs typeface="Arial" charset="0"/>
              </a:rPr>
              <a:t>discriminación</a:t>
            </a:r>
            <a:r>
              <a:rPr lang="en-US" sz="1400" dirty="0" smtClean="0">
                <a:ea typeface="ＭＳ Ｐゴシック" pitchFamily="-108" charset="-128"/>
                <a:cs typeface="Arial" charset="0"/>
              </a:rPr>
              <a:t> </a:t>
            </a:r>
            <a:r>
              <a:rPr lang="en-US" sz="1400" dirty="0" err="1" smtClean="0">
                <a:ea typeface="ＭＳ Ｐゴシック" pitchFamily="-108" charset="-128"/>
                <a:cs typeface="Arial" charset="0"/>
              </a:rPr>
              <a:t>en</a:t>
            </a:r>
            <a:r>
              <a:rPr lang="en-US" sz="1400" dirty="0" smtClean="0">
                <a:ea typeface="ＭＳ Ｐゴシック" pitchFamily="-108" charset="-128"/>
                <a:cs typeface="Arial" charset="0"/>
              </a:rPr>
              <a:t> la  </a:t>
            </a:r>
            <a:r>
              <a:rPr lang="en-US" sz="1400" dirty="0" err="1" smtClean="0">
                <a:ea typeface="ＭＳ Ｐゴシック" pitchFamily="-108" charset="-128"/>
                <a:cs typeface="Arial" charset="0"/>
              </a:rPr>
              <a:t>Convención</a:t>
            </a:r>
            <a:endParaRPr lang="en-US" sz="1400" dirty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endParaRPr lang="en-US" sz="1400" dirty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en-US" sz="1400" dirty="0" err="1" smtClean="0">
                <a:ea typeface="ＭＳ Ｐゴシック" pitchFamily="-108" charset="-128"/>
                <a:cs typeface="Arial" charset="0"/>
              </a:rPr>
              <a:t>Ajustes</a:t>
            </a:r>
            <a:r>
              <a:rPr lang="en-US" sz="1400" dirty="0" smtClean="0">
                <a:ea typeface="ＭＳ Ｐゴシック" pitchFamily="-108" charset="-128"/>
                <a:cs typeface="Arial" charset="0"/>
              </a:rPr>
              <a:t> </a:t>
            </a:r>
            <a:r>
              <a:rPr lang="en-US" sz="1400" dirty="0" err="1" smtClean="0">
                <a:ea typeface="ＭＳ Ｐゴシック" pitchFamily="-108" charset="-128"/>
                <a:cs typeface="Arial" charset="0"/>
              </a:rPr>
              <a:t>razonables</a:t>
            </a:r>
            <a:endParaRPr lang="en-US" sz="1400" dirty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endParaRPr lang="en-US" sz="1400" dirty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en-US" sz="1400" dirty="0" err="1" smtClean="0">
                <a:ea typeface="ＭＳ Ｐゴシック" pitchFamily="-108" charset="-128"/>
                <a:cs typeface="Arial" charset="0"/>
              </a:rPr>
              <a:t>Ejemplos</a:t>
            </a:r>
            <a:r>
              <a:rPr lang="en-US" sz="1400" dirty="0" smtClean="0">
                <a:ea typeface="ＭＳ Ｐゴシック" pitchFamily="-108" charset="-128"/>
                <a:cs typeface="Arial" charset="0"/>
              </a:rPr>
              <a:t> de </a:t>
            </a:r>
            <a:r>
              <a:rPr lang="en-US" sz="1400" dirty="0" err="1" smtClean="0">
                <a:ea typeface="ＭＳ Ｐゴシック" pitchFamily="-108" charset="-128"/>
                <a:cs typeface="Arial" charset="0"/>
              </a:rPr>
              <a:t>discriminación</a:t>
            </a:r>
            <a:r>
              <a:rPr lang="en-US" sz="1400" dirty="0" smtClean="0">
                <a:ea typeface="ＭＳ Ｐゴシック" pitchFamily="-108" charset="-128"/>
                <a:cs typeface="Arial" charset="0"/>
              </a:rPr>
              <a:t> </a:t>
            </a:r>
            <a:r>
              <a:rPr lang="en-US" sz="1400" dirty="0" err="1" smtClean="0">
                <a:ea typeface="ＭＳ Ｐゴシック" pitchFamily="-108" charset="-128"/>
                <a:cs typeface="Arial" charset="0"/>
              </a:rPr>
              <a:t>por</a:t>
            </a:r>
            <a:r>
              <a:rPr lang="en-US" sz="1400" dirty="0" smtClean="0">
                <a:ea typeface="ＭＳ Ｐゴシック" pitchFamily="-108" charset="-128"/>
                <a:cs typeface="Arial" charset="0"/>
              </a:rPr>
              <a:t> </a:t>
            </a:r>
            <a:r>
              <a:rPr lang="en-US" sz="1400" dirty="0" err="1" smtClean="0">
                <a:ea typeface="ＭＳ Ｐゴシック" pitchFamily="-108" charset="-128"/>
                <a:cs typeface="Arial" charset="0"/>
              </a:rPr>
              <a:t>motivos</a:t>
            </a:r>
            <a:r>
              <a:rPr lang="en-US" sz="1400" dirty="0" smtClean="0">
                <a:ea typeface="ＭＳ Ｐゴシック" pitchFamily="-108" charset="-128"/>
                <a:cs typeface="Arial" charset="0"/>
              </a:rPr>
              <a:t> de </a:t>
            </a:r>
            <a:r>
              <a:rPr lang="en-US" sz="1400" dirty="0" err="1" smtClean="0">
                <a:ea typeface="ＭＳ Ｐゴシック" pitchFamily="-108" charset="-128"/>
                <a:cs typeface="Arial" charset="0"/>
              </a:rPr>
              <a:t>discapacidad</a:t>
            </a:r>
            <a:endParaRPr lang="en-US" sz="1400" dirty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endParaRPr lang="en-US" sz="1400" dirty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en-US" sz="1400" dirty="0" err="1" smtClean="0">
                <a:ea typeface="ＭＳ Ｐゴシック" pitchFamily="-108" charset="-128"/>
                <a:cs typeface="Arial" charset="0"/>
              </a:rPr>
              <a:t>Medidas</a:t>
            </a:r>
            <a:r>
              <a:rPr lang="en-US" sz="1400" dirty="0" smtClean="0">
                <a:ea typeface="ＭＳ Ｐゴシック" pitchFamily="-108" charset="-128"/>
                <a:cs typeface="Arial" charset="0"/>
              </a:rPr>
              <a:t> </a:t>
            </a:r>
            <a:r>
              <a:rPr lang="en-US" sz="1400" dirty="0" err="1" smtClean="0">
                <a:ea typeface="ＭＳ Ｐゴシック" pitchFamily="-108" charset="-128"/>
                <a:cs typeface="Arial" charset="0"/>
              </a:rPr>
              <a:t>específicas</a:t>
            </a:r>
            <a:r>
              <a:rPr lang="en-US" sz="1400" dirty="0" smtClean="0">
                <a:ea typeface="ＭＳ Ｐゴシック" pitchFamily="-108" charset="-128"/>
                <a:cs typeface="Arial" charset="0"/>
              </a:rPr>
              <a:t> para </a:t>
            </a:r>
            <a:r>
              <a:rPr lang="en-US" sz="1400" dirty="0" err="1" smtClean="0">
                <a:ea typeface="ＭＳ Ｐゴシック" pitchFamily="-108" charset="-128"/>
                <a:cs typeface="Arial" charset="0"/>
              </a:rPr>
              <a:t>promover</a:t>
            </a:r>
            <a:r>
              <a:rPr lang="en-US" sz="1400" dirty="0" smtClean="0">
                <a:ea typeface="ＭＳ Ｐゴシック" pitchFamily="-108" charset="-128"/>
                <a:cs typeface="Arial" charset="0"/>
              </a:rPr>
              <a:t> la </a:t>
            </a:r>
            <a:r>
              <a:rPr lang="en-US" sz="1400" dirty="0" err="1" smtClean="0">
                <a:ea typeface="ＭＳ Ｐゴシック" pitchFamily="-108" charset="-128"/>
                <a:cs typeface="Arial" charset="0"/>
              </a:rPr>
              <a:t>igualdad</a:t>
            </a:r>
            <a:endParaRPr lang="en-US" sz="1400" dirty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endParaRPr lang="en-US" sz="1400" dirty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en-US" sz="1400" dirty="0" smtClean="0">
                <a:ea typeface="ＭＳ Ｐゴシック" pitchFamily="-108" charset="-128"/>
                <a:cs typeface="Arial" charset="0"/>
              </a:rPr>
              <a:t>¿</a:t>
            </a:r>
            <a:r>
              <a:rPr lang="en-US" sz="1400" dirty="0" err="1" smtClean="0">
                <a:ea typeface="ＭＳ Ｐゴシック" pitchFamily="-108" charset="-128"/>
                <a:cs typeface="Arial" charset="0"/>
              </a:rPr>
              <a:t>Quiénes</a:t>
            </a:r>
            <a:r>
              <a:rPr lang="en-US" sz="1400" dirty="0" smtClean="0">
                <a:ea typeface="ＭＳ Ｐゴシック" pitchFamily="-108" charset="-128"/>
                <a:cs typeface="Arial" charset="0"/>
              </a:rPr>
              <a:t> son </a:t>
            </a:r>
            <a:r>
              <a:rPr lang="en-US" sz="1400" dirty="0" err="1" smtClean="0">
                <a:ea typeface="ＭＳ Ｐゴシック" pitchFamily="-108" charset="-128"/>
                <a:cs typeface="Arial" charset="0"/>
              </a:rPr>
              <a:t>los</a:t>
            </a:r>
            <a:r>
              <a:rPr lang="en-US" sz="1400" dirty="0" smtClean="0">
                <a:ea typeface="ＭＳ Ｐゴシック" pitchFamily="-108" charset="-128"/>
                <a:cs typeface="Arial" charset="0"/>
              </a:rPr>
              <a:t> </a:t>
            </a:r>
            <a:r>
              <a:rPr lang="en-US" sz="1400" dirty="0" err="1" smtClean="0">
                <a:ea typeface="ＭＳ Ｐゴシック" pitchFamily="-108" charset="-128"/>
                <a:cs typeface="Arial" charset="0"/>
              </a:rPr>
              <a:t>titulares</a:t>
            </a:r>
            <a:r>
              <a:rPr lang="en-US" sz="1400" dirty="0" smtClean="0">
                <a:ea typeface="ＭＳ Ｐゴシック" pitchFamily="-108" charset="-128"/>
                <a:cs typeface="Arial" charset="0"/>
              </a:rPr>
              <a:t> de </a:t>
            </a:r>
            <a:r>
              <a:rPr lang="en-US" sz="1400" dirty="0" err="1" smtClean="0">
                <a:ea typeface="ＭＳ Ｐゴシック" pitchFamily="-108" charset="-128"/>
                <a:cs typeface="Arial" charset="0"/>
              </a:rPr>
              <a:t>deberes</a:t>
            </a:r>
            <a:r>
              <a:rPr lang="en-US" sz="1400" dirty="0" smtClean="0">
                <a:ea typeface="ＭＳ Ｐゴシック" pitchFamily="-108" charset="-128"/>
                <a:cs typeface="Arial" charset="0"/>
              </a:rPr>
              <a:t>?</a:t>
            </a:r>
            <a:endParaRPr lang="en-US" sz="1400" dirty="0">
              <a:ea typeface="ＭＳ Ｐゴシック" pitchFamily="-108" charset="-128"/>
              <a:cs typeface="Arial" charset="0"/>
            </a:endParaRPr>
          </a:p>
          <a:p>
            <a:pPr>
              <a:spcBef>
                <a:spcPct val="20000"/>
              </a:spcBef>
              <a:buClr>
                <a:schemeClr val="tx2"/>
              </a:buClr>
              <a:defRPr/>
            </a:pPr>
            <a:endParaRPr lang="en-US" sz="2000" dirty="0">
              <a:ea typeface="ＭＳ Ｐゴシック" pitchFamily="-108" charset="-128"/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endParaRPr lang="en-US" sz="2000" dirty="0">
              <a:ea typeface="ＭＳ Ｐゴシック" pitchFamily="-108" charset="-128"/>
              <a:cs typeface="Arial" charset="0"/>
            </a:endParaRPr>
          </a:p>
        </p:txBody>
      </p:sp>
      <p:sp>
        <p:nvSpPr>
          <p:cNvPr id="6149" name="TextBox 17"/>
          <p:cNvSpPr txBox="1">
            <a:spLocks noChangeArrowheads="1"/>
          </p:cNvSpPr>
          <p:nvPr/>
        </p:nvSpPr>
        <p:spPr bwMode="auto">
          <a:xfrm>
            <a:off x="1066800" y="366713"/>
            <a:ext cx="1519968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600" b="1" dirty="0" err="1" smtClean="0">
                <a:solidFill>
                  <a:schemeClr val="tx2"/>
                </a:solidFill>
                <a:cs typeface="Arial" charset="0"/>
              </a:rPr>
              <a:t>Objetivo</a:t>
            </a:r>
            <a:endParaRPr lang="en-US" sz="2600" b="1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6150" name="TextBox 18"/>
          <p:cNvSpPr txBox="1">
            <a:spLocks noChangeArrowheads="1"/>
          </p:cNvSpPr>
          <p:nvPr/>
        </p:nvSpPr>
        <p:spPr bwMode="auto">
          <a:xfrm>
            <a:off x="4699000" y="366713"/>
            <a:ext cx="370967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600" b="1" dirty="0" err="1" smtClean="0">
                <a:solidFill>
                  <a:schemeClr val="tx2"/>
                </a:solidFill>
                <a:cs typeface="Arial" charset="0"/>
              </a:rPr>
              <a:t>Secuencia</a:t>
            </a:r>
            <a:r>
              <a:rPr lang="en-US" sz="2600" b="1" dirty="0" smtClean="0">
                <a:solidFill>
                  <a:schemeClr val="tx2"/>
                </a:solidFill>
                <a:cs typeface="Arial" charset="0"/>
              </a:rPr>
              <a:t> del </a:t>
            </a:r>
            <a:r>
              <a:rPr lang="en-US" sz="2600" b="1" dirty="0" err="1" smtClean="0">
                <a:solidFill>
                  <a:schemeClr val="tx2"/>
                </a:solidFill>
                <a:cs typeface="Arial" charset="0"/>
              </a:rPr>
              <a:t>módulo</a:t>
            </a:r>
            <a:endParaRPr lang="en-US" sz="2600" b="1" dirty="0">
              <a:solidFill>
                <a:schemeClr val="tx2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44500" y="365125"/>
            <a:ext cx="8472488" cy="114300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latin typeface="Arial" charset="0"/>
                <a:ea typeface="ＭＳ Ｐゴシック" pitchFamily="34" charset="-128"/>
                <a:cs typeface="Arial" charset="0"/>
              </a:rPr>
              <a:t>Fuentes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558800" y="1159975"/>
            <a:ext cx="7477125" cy="4667620"/>
          </a:xfrm>
        </p:spPr>
        <p:txBody>
          <a:bodyPr/>
          <a:lstStyle/>
          <a:p>
            <a:pPr eaLnBrk="1" hangingPunct="1"/>
            <a:r>
              <a:rPr lang="es-ES" sz="1800" dirty="0">
                <a:latin typeface="Arial" charset="0"/>
                <a:ea typeface="ＭＳ Ｐゴシック" pitchFamily="34" charset="-128"/>
                <a:cs typeface="Arial" charset="0"/>
              </a:rPr>
              <a:t>Convención sobre los derechos de las personas con discapacidad</a:t>
            </a:r>
          </a:p>
          <a:p>
            <a:pPr eaLnBrk="1" hangingPunct="1"/>
            <a:r>
              <a:rPr lang="en-US" sz="1800" dirty="0" err="1" smtClean="0">
                <a:latin typeface="Arial" charset="0"/>
                <a:ea typeface="ＭＳ Ｐゴシック" pitchFamily="34" charset="-128"/>
                <a:cs typeface="Arial" charset="0"/>
              </a:rPr>
              <a:t>Comité</a:t>
            </a:r>
            <a:r>
              <a:rPr lang="en-US" sz="1800" dirty="0" smtClean="0">
                <a:latin typeface="Arial" charset="0"/>
                <a:ea typeface="ＭＳ Ｐゴシック" pitchFamily="34" charset="-128"/>
                <a:cs typeface="Arial" charset="0"/>
              </a:rPr>
              <a:t> de Derechos </a:t>
            </a:r>
            <a:r>
              <a:rPr lang="en-US" sz="1800" dirty="0" err="1" smtClean="0">
                <a:latin typeface="Arial" charset="0"/>
                <a:ea typeface="ＭＳ Ｐゴシック" pitchFamily="34" charset="-128"/>
                <a:cs typeface="Arial" charset="0"/>
              </a:rPr>
              <a:t>Humanos</a:t>
            </a:r>
            <a:r>
              <a:rPr lang="en-US" sz="1800" dirty="0" smtClean="0">
                <a:latin typeface="Arial" charset="0"/>
                <a:ea typeface="ＭＳ Ｐゴシック" pitchFamily="34" charset="-128"/>
                <a:cs typeface="Arial" charset="0"/>
              </a:rPr>
              <a:t>, </a:t>
            </a:r>
            <a:r>
              <a:rPr lang="en-US" sz="1800" dirty="0" err="1" smtClean="0">
                <a:latin typeface="Arial" charset="0"/>
                <a:ea typeface="ＭＳ Ｐゴシック" pitchFamily="34" charset="-128"/>
                <a:cs typeface="Arial" charset="0"/>
              </a:rPr>
              <a:t>Observación</a:t>
            </a:r>
            <a:r>
              <a:rPr lang="en-US" sz="1800" dirty="0" smtClean="0">
                <a:latin typeface="Arial" charset="0"/>
                <a:ea typeface="ＭＳ Ｐゴシック" pitchFamily="34" charset="-128"/>
                <a:cs typeface="Arial" charset="0"/>
              </a:rPr>
              <a:t> general No. 18 (1989) </a:t>
            </a:r>
            <a:r>
              <a:rPr lang="en-US" sz="1800" dirty="0" err="1" smtClean="0">
                <a:latin typeface="Arial" charset="0"/>
                <a:ea typeface="ＭＳ Ｐゴシック" pitchFamily="34" charset="-128"/>
                <a:cs typeface="Arial" charset="0"/>
              </a:rPr>
              <a:t>sobre</a:t>
            </a:r>
            <a:r>
              <a:rPr lang="en-US" sz="1800" dirty="0" smtClean="0">
                <a:latin typeface="Arial" charset="0"/>
                <a:ea typeface="ＭＳ Ｐゴシック" pitchFamily="34" charset="-128"/>
                <a:cs typeface="Arial" charset="0"/>
              </a:rPr>
              <a:t> la no </a:t>
            </a:r>
            <a:r>
              <a:rPr lang="en-US" sz="1800" dirty="0" err="1" smtClean="0">
                <a:latin typeface="Arial" charset="0"/>
                <a:ea typeface="ＭＳ Ｐゴシック" pitchFamily="34" charset="-128"/>
                <a:cs typeface="Arial" charset="0"/>
              </a:rPr>
              <a:t>discriminación</a:t>
            </a:r>
            <a:endParaRPr lang="en-US" sz="18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/>
            <a:r>
              <a:rPr lang="en-US" sz="1800" dirty="0" err="1" smtClean="0">
                <a:latin typeface="Arial" charset="0"/>
                <a:ea typeface="ＭＳ Ｐゴシック" pitchFamily="34" charset="-128"/>
                <a:cs typeface="Arial" charset="0"/>
              </a:rPr>
              <a:t>Comité</a:t>
            </a:r>
            <a:r>
              <a:rPr lang="en-US" sz="1800" dirty="0" smtClean="0">
                <a:latin typeface="Arial" charset="0"/>
                <a:ea typeface="ＭＳ Ｐゴシック" pitchFamily="34" charset="-128"/>
                <a:cs typeface="Arial" charset="0"/>
              </a:rPr>
              <a:t> de Derechos </a:t>
            </a:r>
            <a:r>
              <a:rPr lang="en-US" sz="1800" dirty="0" err="1" smtClean="0">
                <a:latin typeface="Arial" charset="0"/>
                <a:ea typeface="ＭＳ Ｐゴシック" pitchFamily="34" charset="-128"/>
                <a:cs typeface="Arial" charset="0"/>
              </a:rPr>
              <a:t>Económicos</a:t>
            </a:r>
            <a:r>
              <a:rPr lang="en-US" sz="1800" dirty="0" smtClean="0">
                <a:latin typeface="Arial" charset="0"/>
                <a:ea typeface="ＭＳ Ｐゴシック" pitchFamily="34" charset="-128"/>
                <a:cs typeface="Arial" charset="0"/>
              </a:rPr>
              <a:t>, </a:t>
            </a:r>
            <a:r>
              <a:rPr lang="en-US" sz="1800" dirty="0" err="1" smtClean="0">
                <a:latin typeface="Arial" charset="0"/>
                <a:ea typeface="ＭＳ Ｐゴシック" pitchFamily="34" charset="-128"/>
                <a:cs typeface="Arial" charset="0"/>
              </a:rPr>
              <a:t>Sociales</a:t>
            </a:r>
            <a:r>
              <a:rPr lang="en-US" sz="1800" dirty="0" smtClean="0">
                <a:latin typeface="Arial" charset="0"/>
                <a:ea typeface="ＭＳ Ｐゴシック" pitchFamily="34" charset="-128"/>
                <a:cs typeface="Arial" charset="0"/>
              </a:rPr>
              <a:t> y </a:t>
            </a:r>
            <a:r>
              <a:rPr lang="en-US" sz="1800" dirty="0" err="1" smtClean="0">
                <a:latin typeface="Arial" charset="0"/>
                <a:ea typeface="ＭＳ Ｐゴシック" pitchFamily="34" charset="-128"/>
                <a:cs typeface="Arial" charset="0"/>
              </a:rPr>
              <a:t>Culturales</a:t>
            </a:r>
            <a:r>
              <a:rPr lang="en-US" sz="1800" dirty="0" smtClean="0">
                <a:latin typeface="Arial" charset="0"/>
                <a:ea typeface="ＭＳ Ｐゴシック" pitchFamily="34" charset="-128"/>
                <a:cs typeface="Arial" charset="0"/>
              </a:rPr>
              <a:t>, </a:t>
            </a:r>
            <a:r>
              <a:rPr lang="en-US" sz="1800" dirty="0" err="1" smtClean="0">
                <a:latin typeface="Arial" charset="0"/>
                <a:ea typeface="ＭＳ Ｐゴシック" pitchFamily="34" charset="-128"/>
                <a:cs typeface="Arial" charset="0"/>
              </a:rPr>
              <a:t>Observación</a:t>
            </a:r>
            <a:r>
              <a:rPr lang="en-US" sz="1800" dirty="0" smtClean="0">
                <a:latin typeface="Arial" charset="0"/>
                <a:ea typeface="ＭＳ Ｐゴシック" pitchFamily="34" charset="-128"/>
                <a:cs typeface="Arial" charset="0"/>
              </a:rPr>
              <a:t> general No. 20 (2009) </a:t>
            </a:r>
            <a:r>
              <a:rPr lang="en-US" sz="1800" dirty="0" err="1" smtClean="0">
                <a:latin typeface="Arial" charset="0"/>
                <a:ea typeface="ＭＳ Ｐゴシック" pitchFamily="34" charset="-128"/>
                <a:cs typeface="Arial" charset="0"/>
              </a:rPr>
              <a:t>sobre</a:t>
            </a:r>
            <a:r>
              <a:rPr lang="en-US" sz="1800" dirty="0" smtClean="0">
                <a:latin typeface="Arial" charset="0"/>
                <a:ea typeface="ＭＳ Ｐゴシック" pitchFamily="34" charset="-128"/>
                <a:cs typeface="Arial" charset="0"/>
              </a:rPr>
              <a:t> la no </a:t>
            </a:r>
            <a:r>
              <a:rPr lang="en-US" sz="1800" dirty="0" err="1" smtClean="0">
                <a:latin typeface="Arial" charset="0"/>
                <a:ea typeface="ＭＳ Ｐゴシック" pitchFamily="34" charset="-128"/>
                <a:cs typeface="Arial" charset="0"/>
              </a:rPr>
              <a:t>discriminación</a:t>
            </a:r>
            <a:r>
              <a:rPr lang="en-US" sz="1800" dirty="0" smtClean="0">
                <a:latin typeface="Arial" charset="0"/>
                <a:ea typeface="ＭＳ Ｐゴシック" pitchFamily="34" charset="-128"/>
                <a:cs typeface="Arial" charset="0"/>
              </a:rPr>
              <a:t> y </a:t>
            </a:r>
            <a:r>
              <a:rPr lang="en-US" sz="1800" dirty="0" err="1" smtClean="0">
                <a:latin typeface="Arial" charset="0"/>
                <a:ea typeface="ＭＳ Ｐゴシック" pitchFamily="34" charset="-128"/>
                <a:cs typeface="Arial" charset="0"/>
              </a:rPr>
              <a:t>los</a:t>
            </a:r>
            <a:r>
              <a:rPr lang="en-US" sz="1800" dirty="0" smtClean="0">
                <a:latin typeface="Arial" charset="0"/>
                <a:ea typeface="ＭＳ Ｐゴシック" pitchFamily="34" charset="-128"/>
                <a:cs typeface="Arial" charset="0"/>
              </a:rPr>
              <a:t> derechos </a:t>
            </a:r>
            <a:r>
              <a:rPr lang="en-US" sz="1800" dirty="0" err="1" smtClean="0">
                <a:latin typeface="Arial" charset="0"/>
                <a:ea typeface="ＭＳ Ｐゴシック" pitchFamily="34" charset="-128"/>
                <a:cs typeface="Arial" charset="0"/>
              </a:rPr>
              <a:t>económicos</a:t>
            </a:r>
            <a:r>
              <a:rPr lang="en-US" sz="1800" dirty="0" smtClean="0">
                <a:latin typeface="Arial" charset="0"/>
                <a:ea typeface="ＭＳ Ｐゴシック" pitchFamily="34" charset="-128"/>
                <a:cs typeface="Arial" charset="0"/>
              </a:rPr>
              <a:t>, </a:t>
            </a:r>
            <a:r>
              <a:rPr lang="en-US" sz="1800" dirty="0" err="1" smtClean="0">
                <a:latin typeface="Arial" charset="0"/>
                <a:ea typeface="ＭＳ Ｐゴシック" pitchFamily="34" charset="-128"/>
                <a:cs typeface="Arial" charset="0"/>
              </a:rPr>
              <a:t>sociales</a:t>
            </a:r>
            <a:r>
              <a:rPr lang="en-US" sz="1800" dirty="0" smtClean="0">
                <a:latin typeface="Arial" charset="0"/>
                <a:ea typeface="ＭＳ Ｐゴシック" pitchFamily="34" charset="-128"/>
                <a:cs typeface="Arial" charset="0"/>
              </a:rPr>
              <a:t> y </a:t>
            </a:r>
            <a:r>
              <a:rPr lang="en-US" sz="1800" dirty="0" err="1" smtClean="0">
                <a:latin typeface="Arial" charset="0"/>
                <a:ea typeface="ＭＳ Ｐゴシック" pitchFamily="34" charset="-128"/>
                <a:cs typeface="Arial" charset="0"/>
              </a:rPr>
              <a:t>culturales</a:t>
            </a:r>
            <a:endParaRPr lang="en-US" sz="18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/>
            <a:r>
              <a:rPr lang="en-US" sz="1800" dirty="0" err="1" smtClean="0">
                <a:latin typeface="Arial" charset="0"/>
                <a:ea typeface="ＭＳ Ｐゴシック" pitchFamily="34" charset="-128"/>
                <a:cs typeface="Arial" charset="0"/>
              </a:rPr>
              <a:t>Comité</a:t>
            </a:r>
            <a:r>
              <a:rPr lang="en-US" sz="1800" dirty="0" smtClean="0">
                <a:latin typeface="Arial" charset="0"/>
                <a:ea typeface="ＭＳ Ｐゴシック" pitchFamily="34" charset="-128"/>
                <a:cs typeface="Arial" charset="0"/>
              </a:rPr>
              <a:t> para la </a:t>
            </a:r>
            <a:r>
              <a:rPr lang="en-US" sz="1800" dirty="0" err="1" smtClean="0">
                <a:latin typeface="Arial" charset="0"/>
                <a:ea typeface="ＭＳ Ｐゴシック" pitchFamily="34" charset="-128"/>
                <a:cs typeface="Arial" charset="0"/>
              </a:rPr>
              <a:t>Eliminación</a:t>
            </a:r>
            <a:r>
              <a:rPr lang="en-US" sz="1800" dirty="0" smtClean="0">
                <a:latin typeface="Arial" charset="0"/>
                <a:ea typeface="ＭＳ Ｐゴシック" pitchFamily="34" charset="-128"/>
                <a:cs typeface="Arial" charset="0"/>
              </a:rPr>
              <a:t> de la </a:t>
            </a:r>
            <a:r>
              <a:rPr lang="en-US" sz="1800" dirty="0" err="1" smtClean="0">
                <a:latin typeface="Arial" charset="0"/>
                <a:ea typeface="ＭＳ Ｐゴシック" pitchFamily="34" charset="-128"/>
                <a:cs typeface="Arial" charset="0"/>
              </a:rPr>
              <a:t>Discriminación</a:t>
            </a:r>
            <a:r>
              <a:rPr lang="en-US" sz="1800" dirty="0" smtClean="0">
                <a:latin typeface="Arial" charset="0"/>
                <a:ea typeface="ＭＳ Ｐゴシック" pitchFamily="34" charset="-128"/>
                <a:cs typeface="Arial" charset="0"/>
              </a:rPr>
              <a:t> contra la </a:t>
            </a:r>
            <a:r>
              <a:rPr lang="en-US" sz="1800" dirty="0" err="1" smtClean="0">
                <a:latin typeface="Arial" charset="0"/>
                <a:ea typeface="ＭＳ Ｐゴシック" pitchFamily="34" charset="-128"/>
                <a:cs typeface="Arial" charset="0"/>
              </a:rPr>
              <a:t>Mujer</a:t>
            </a:r>
            <a:r>
              <a:rPr lang="en-US" sz="1800" dirty="0" smtClean="0">
                <a:latin typeface="Arial" charset="0"/>
                <a:ea typeface="ＭＳ Ｐゴシック" pitchFamily="34" charset="-128"/>
                <a:cs typeface="Arial" charset="0"/>
              </a:rPr>
              <a:t>, </a:t>
            </a:r>
            <a:r>
              <a:rPr lang="en-US" sz="1800" dirty="0" err="1" smtClean="0">
                <a:latin typeface="Arial" charset="0"/>
                <a:ea typeface="ＭＳ Ｐゴシック" pitchFamily="34" charset="-128"/>
                <a:cs typeface="Arial" charset="0"/>
              </a:rPr>
              <a:t>Recomendación</a:t>
            </a:r>
            <a:r>
              <a:rPr lang="en-US" sz="1800" dirty="0" smtClean="0">
                <a:latin typeface="Arial" charset="0"/>
                <a:ea typeface="ＭＳ Ｐゴシック" pitchFamily="34" charset="-128"/>
                <a:cs typeface="Arial" charset="0"/>
              </a:rPr>
              <a:t> general No. 25 (</a:t>
            </a:r>
            <a:r>
              <a:rPr lang="en-US" sz="1800" dirty="0">
                <a:latin typeface="Arial" charset="0"/>
                <a:ea typeface="ＭＳ Ｐゴシック" pitchFamily="34" charset="-128"/>
                <a:cs typeface="Arial" charset="0"/>
              </a:rPr>
              <a:t>2004) </a:t>
            </a:r>
            <a:r>
              <a:rPr lang="en-US" sz="1800" dirty="0" err="1">
                <a:latin typeface="Arial" charset="0"/>
                <a:ea typeface="ＭＳ Ｐゴシック" pitchFamily="34" charset="-128"/>
                <a:cs typeface="Arial" charset="0"/>
              </a:rPr>
              <a:t>referente</a:t>
            </a:r>
            <a:r>
              <a:rPr lang="en-US" sz="1800" dirty="0">
                <a:latin typeface="Arial" charset="0"/>
                <a:ea typeface="ＭＳ Ｐゴシック" pitchFamily="34" charset="-128"/>
                <a:cs typeface="Arial" charset="0"/>
              </a:rPr>
              <a:t> a </a:t>
            </a:r>
            <a:r>
              <a:rPr lang="en-US" sz="1800" dirty="0" err="1">
                <a:latin typeface="Arial" charset="0"/>
                <a:ea typeface="ＭＳ Ｐゴシック" pitchFamily="34" charset="-128"/>
                <a:cs typeface="Arial" charset="0"/>
              </a:rPr>
              <a:t>medidas</a:t>
            </a:r>
            <a:r>
              <a:rPr lang="en-US" sz="1800" dirty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en-US" sz="1800" dirty="0" err="1">
                <a:latin typeface="Arial" charset="0"/>
                <a:ea typeface="ＭＳ Ｐゴシック" pitchFamily="34" charset="-128"/>
                <a:cs typeface="Arial" charset="0"/>
              </a:rPr>
              <a:t>especiales</a:t>
            </a:r>
            <a:r>
              <a:rPr lang="en-US" sz="1800" dirty="0">
                <a:latin typeface="Arial" charset="0"/>
                <a:ea typeface="ＭＳ Ｐゴシック" pitchFamily="34" charset="-128"/>
                <a:cs typeface="Arial" charset="0"/>
              </a:rPr>
              <a:t> de </a:t>
            </a:r>
            <a:r>
              <a:rPr lang="en-US" sz="1800" dirty="0" err="1">
                <a:latin typeface="Arial" charset="0"/>
                <a:ea typeface="ＭＳ Ｐゴシック" pitchFamily="34" charset="-128"/>
                <a:cs typeface="Arial" charset="0"/>
              </a:rPr>
              <a:t>carácter</a:t>
            </a:r>
            <a:r>
              <a:rPr lang="en-US" sz="1800" dirty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en-US" sz="1800" dirty="0" smtClean="0">
                <a:latin typeface="Arial" charset="0"/>
                <a:ea typeface="ＭＳ Ｐゴシック" pitchFamily="34" charset="-128"/>
                <a:cs typeface="Arial" charset="0"/>
              </a:rPr>
              <a:t>temporal </a:t>
            </a:r>
          </a:p>
          <a:p>
            <a:pPr eaLnBrk="1" hangingPunct="1"/>
            <a:r>
              <a:rPr lang="es-ES" sz="1800" dirty="0">
                <a:latin typeface="Arial" charset="0"/>
                <a:ea typeface="ＭＳ Ｐゴシック" pitchFamily="34" charset="-128"/>
                <a:cs typeface="Arial" charset="0"/>
              </a:rPr>
              <a:t>Comité para la Eliminación de la Discriminación contra la Mujer, Recomendación general No. </a:t>
            </a:r>
            <a:r>
              <a:rPr lang="en-US" sz="1800" dirty="0" smtClean="0">
                <a:latin typeface="Arial" charset="0"/>
                <a:ea typeface="ＭＳ Ｐゴシック" pitchFamily="34" charset="-128"/>
                <a:cs typeface="Arial" charset="0"/>
              </a:rPr>
              <a:t>28 (2010) </a:t>
            </a:r>
            <a:r>
              <a:rPr lang="en-US" sz="1800" dirty="0" err="1" smtClean="0">
                <a:latin typeface="Arial" charset="0"/>
                <a:ea typeface="ＭＳ Ｐゴシック" pitchFamily="34" charset="-128"/>
                <a:cs typeface="Arial" charset="0"/>
              </a:rPr>
              <a:t>relativa</a:t>
            </a:r>
            <a:r>
              <a:rPr lang="en-US" sz="1800" dirty="0" smtClean="0">
                <a:latin typeface="Arial" charset="0"/>
                <a:ea typeface="ＭＳ Ｐゴシック" pitchFamily="34" charset="-128"/>
                <a:cs typeface="Arial" charset="0"/>
              </a:rPr>
              <a:t> a las </a:t>
            </a:r>
            <a:r>
              <a:rPr lang="en-US" sz="1800" dirty="0" err="1" smtClean="0">
                <a:latin typeface="Arial" charset="0"/>
                <a:ea typeface="ＭＳ Ｐゴシック" pitchFamily="34" charset="-128"/>
                <a:cs typeface="Arial" charset="0"/>
              </a:rPr>
              <a:t>obligaciones</a:t>
            </a:r>
            <a:r>
              <a:rPr lang="en-US" sz="18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en-US" sz="1800" dirty="0" err="1" smtClean="0">
                <a:latin typeface="Arial" charset="0"/>
                <a:ea typeface="ＭＳ Ｐゴシック" pitchFamily="34" charset="-128"/>
                <a:cs typeface="Arial" charset="0"/>
              </a:rPr>
              <a:t>básicas</a:t>
            </a:r>
            <a:r>
              <a:rPr lang="en-US" sz="1800" dirty="0" smtClean="0">
                <a:latin typeface="Arial" charset="0"/>
                <a:ea typeface="ＭＳ Ｐゴシック" pitchFamily="34" charset="-128"/>
                <a:cs typeface="Arial" charset="0"/>
              </a:rPr>
              <a:t> de </a:t>
            </a:r>
            <a:r>
              <a:rPr lang="en-US" sz="1800" dirty="0" err="1" smtClean="0">
                <a:latin typeface="Arial" charset="0"/>
                <a:ea typeface="ＭＳ Ｐゴシック" pitchFamily="34" charset="-128"/>
                <a:cs typeface="Arial" charset="0"/>
              </a:rPr>
              <a:t>los</a:t>
            </a:r>
            <a:r>
              <a:rPr lang="en-US" sz="18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en-US" sz="1800" dirty="0" err="1" smtClean="0">
                <a:latin typeface="Arial" charset="0"/>
                <a:ea typeface="ＭＳ Ｐゴシック" pitchFamily="34" charset="-128"/>
                <a:cs typeface="Arial" charset="0"/>
              </a:rPr>
              <a:t>Estados</a:t>
            </a:r>
            <a:r>
              <a:rPr lang="en-US" sz="18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en-US" sz="1800" dirty="0" err="1" smtClean="0">
                <a:latin typeface="Arial" charset="0"/>
                <a:ea typeface="ＭＳ Ｐゴシック" pitchFamily="34" charset="-128"/>
                <a:cs typeface="Arial" charset="0"/>
              </a:rPr>
              <a:t>partes</a:t>
            </a:r>
            <a:r>
              <a:rPr lang="en-US" sz="1800" dirty="0" smtClean="0">
                <a:latin typeface="Arial" charset="0"/>
                <a:ea typeface="ＭＳ Ｐゴシック" pitchFamily="34" charset="-128"/>
                <a:cs typeface="Arial" charset="0"/>
              </a:rPr>
              <a:t> de </a:t>
            </a:r>
            <a:r>
              <a:rPr lang="en-US" sz="1800" dirty="0" err="1" smtClean="0">
                <a:latin typeface="Arial" charset="0"/>
                <a:ea typeface="ＭＳ Ｐゴシック" pitchFamily="34" charset="-128"/>
                <a:cs typeface="Arial" charset="0"/>
              </a:rPr>
              <a:t>conformidad</a:t>
            </a:r>
            <a:r>
              <a:rPr lang="en-US" sz="1800" dirty="0" smtClean="0">
                <a:latin typeface="Arial" charset="0"/>
                <a:ea typeface="ＭＳ Ｐゴシック" pitchFamily="34" charset="-128"/>
                <a:cs typeface="Arial" charset="0"/>
              </a:rPr>
              <a:t> con el </a:t>
            </a:r>
            <a:r>
              <a:rPr lang="en-US" sz="1800" dirty="0" err="1" smtClean="0">
                <a:latin typeface="Arial" charset="0"/>
                <a:ea typeface="ＭＳ Ｐゴシック" pitchFamily="34" charset="-128"/>
                <a:cs typeface="Arial" charset="0"/>
              </a:rPr>
              <a:t>artículo</a:t>
            </a:r>
            <a:r>
              <a:rPr lang="en-US" sz="1800" dirty="0" smtClean="0">
                <a:latin typeface="Arial" charset="0"/>
                <a:ea typeface="ＭＳ Ｐゴシック" pitchFamily="34" charset="-128"/>
                <a:cs typeface="Arial" charset="0"/>
              </a:rPr>
              <a:t> 2 de la </a:t>
            </a:r>
            <a:r>
              <a:rPr lang="es-ES" sz="1800" dirty="0" smtClean="0">
                <a:latin typeface="Arial" charset="0"/>
                <a:ea typeface="ＭＳ Ｐゴシック" pitchFamily="34" charset="-128"/>
                <a:cs typeface="Arial" charset="0"/>
              </a:rPr>
              <a:t>Convención </a:t>
            </a:r>
            <a:r>
              <a:rPr lang="es-ES" sz="1800" dirty="0">
                <a:latin typeface="Arial" charset="0"/>
                <a:ea typeface="ＭＳ Ｐゴシック" pitchFamily="34" charset="-128"/>
                <a:cs typeface="Arial" charset="0"/>
              </a:rPr>
              <a:t>sobre la eliminación de todas las formas de discriminación contra la mujer </a:t>
            </a:r>
            <a:endParaRPr lang="en-US" sz="18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marL="0" indent="0" eaLnBrk="1" hangingPunct="1">
              <a:buNone/>
            </a:pPr>
            <a:endParaRPr lang="en-US" sz="2200" dirty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en-US" sz="28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/>
            <a:endParaRPr lang="en-US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417513" y="274638"/>
            <a:ext cx="8339137" cy="1090612"/>
          </a:xfrm>
        </p:spPr>
        <p:txBody>
          <a:bodyPr/>
          <a:lstStyle/>
          <a:p>
            <a:pPr algn="ctr" eaLnBrk="1" hangingPunct="1"/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Reflexionar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acerca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 de la  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discriminación</a:t>
            </a: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7171" name="Content Placeholder 2"/>
          <p:cNvSpPr txBox="1">
            <a:spLocks/>
          </p:cNvSpPr>
          <p:nvPr/>
        </p:nvSpPr>
        <p:spPr bwMode="auto">
          <a:xfrm>
            <a:off x="1016000" y="2087563"/>
            <a:ext cx="7056438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 i="1" dirty="0">
              <a:cs typeface="Arial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 i="1" dirty="0">
              <a:cs typeface="Arial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sz="4000" i="1" dirty="0" smtClean="0">
                <a:solidFill>
                  <a:srgbClr val="FF0000"/>
                </a:solidFill>
                <a:cs typeface="Arial" charset="0"/>
              </a:rPr>
              <a:t>El </a:t>
            </a:r>
            <a:r>
              <a:rPr lang="en-US" sz="4000" i="1" dirty="0" err="1" smtClean="0">
                <a:solidFill>
                  <a:srgbClr val="FF0000"/>
                </a:solidFill>
                <a:cs typeface="Arial" charset="0"/>
              </a:rPr>
              <a:t>recorrido</a:t>
            </a:r>
            <a:r>
              <a:rPr lang="en-US" sz="4000" i="1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en-US" sz="4000" i="1" dirty="0" err="1" smtClean="0">
                <a:solidFill>
                  <a:srgbClr val="FF0000"/>
                </a:solidFill>
                <a:cs typeface="Arial" charset="0"/>
              </a:rPr>
              <a:t>rápido</a:t>
            </a:r>
            <a:endParaRPr lang="en-US" sz="4000" i="1" dirty="0">
              <a:solidFill>
                <a:srgbClr val="FF0000"/>
              </a:solidFill>
              <a:cs typeface="Arial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 i="1" dirty="0">
              <a:cs typeface="Arial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 i="1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444500" y="274638"/>
            <a:ext cx="8396288" cy="1090612"/>
          </a:xfrm>
        </p:spPr>
        <p:txBody>
          <a:bodyPr/>
          <a:lstStyle/>
          <a:p>
            <a:pPr algn="ctr" eaLnBrk="1" hangingPunct="1"/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Modalidades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 de 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discriminación</a:t>
            </a: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8195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07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grpSp>
        <p:nvGrpSpPr>
          <p:cNvPr id="8196" name="Group 25"/>
          <p:cNvGrpSpPr>
            <a:grpSpLocks/>
          </p:cNvGrpSpPr>
          <p:nvPr/>
        </p:nvGrpSpPr>
        <p:grpSpPr bwMode="auto">
          <a:xfrm>
            <a:off x="3886200" y="4191000"/>
            <a:ext cx="1905000" cy="1143000"/>
            <a:chOff x="0" y="127000"/>
            <a:chExt cx="1904999" cy="1143000"/>
          </a:xfrm>
        </p:grpSpPr>
        <p:sp>
          <p:nvSpPr>
            <p:cNvPr id="5" name="Rectangle 4"/>
            <p:cNvSpPr/>
            <p:nvPr/>
          </p:nvSpPr>
          <p:spPr>
            <a:xfrm>
              <a:off x="0" y="127000"/>
              <a:ext cx="1904999" cy="1143000"/>
            </a:xfrm>
            <a:prstGeom prst="rect">
              <a:avLst/>
            </a:prstGeom>
            <a:solidFill>
              <a:srgbClr val="FF0000">
                <a:alpha val="53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ectangle 5"/>
            <p:cNvSpPr/>
            <p:nvPr/>
          </p:nvSpPr>
          <p:spPr>
            <a:xfrm>
              <a:off x="0" y="127000"/>
              <a:ext cx="1904999" cy="1143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6200" tIns="76200" rIns="76200" bIns="76200" anchor="ctr"/>
            <a:lstStyle/>
            <a:p>
              <a:pPr algn="ctr">
                <a:defRPr/>
              </a:pPr>
              <a:endParaRPr lang="en-US" sz="2000">
                <a:solidFill>
                  <a:schemeClr val="tx1"/>
                </a:solidFill>
                <a:cs typeface="Arial" charset="0"/>
              </a:endParaRPr>
            </a:p>
            <a:p>
              <a:pPr algn="ctr">
                <a:defRPr/>
              </a:pPr>
              <a:r>
                <a:rPr lang="en-US" sz="2000">
                  <a:solidFill>
                    <a:schemeClr val="tx1"/>
                  </a:solidFill>
                  <a:cs typeface="Arial" charset="0"/>
                </a:rPr>
                <a:t>multiple</a:t>
              </a:r>
            </a:p>
            <a:p>
              <a:pPr algn="ctr">
                <a:defRPr/>
              </a:pPr>
              <a:r>
                <a:rPr lang="en-US" sz="2000">
                  <a:solidFill>
                    <a:schemeClr val="tx1"/>
                  </a:solidFill>
                  <a:cs typeface="Arial" charset="0"/>
                </a:rPr>
                <a:t>discrimination</a:t>
              </a:r>
            </a:p>
            <a:p>
              <a:pPr algn="ctr">
                <a:spcAft>
                  <a:spcPct val="35000"/>
                </a:spcAft>
                <a:defRPr/>
              </a:pPr>
              <a:endParaRPr lang="en-US">
                <a:solidFill>
                  <a:srgbClr val="FFFFFF"/>
                </a:solidFill>
                <a:cs typeface="Arial" charset="0"/>
              </a:endParaRPr>
            </a:p>
          </p:txBody>
        </p:sp>
      </p:grpSp>
      <p:cxnSp>
        <p:nvCxnSpPr>
          <p:cNvPr id="7" name="Straight Connector 6"/>
          <p:cNvCxnSpPr/>
          <p:nvPr/>
        </p:nvCxnSpPr>
        <p:spPr>
          <a:xfrm rot="5400000">
            <a:off x="7087394" y="3428206"/>
            <a:ext cx="350520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10800000">
            <a:off x="1371600" y="6553200"/>
            <a:ext cx="434340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837575489"/>
              </p:ext>
            </p:extLst>
          </p:nvPr>
        </p:nvGraphicFramePr>
        <p:xfrm>
          <a:off x="1752600" y="13716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835025" y="274638"/>
            <a:ext cx="8308975" cy="1090612"/>
          </a:xfrm>
        </p:spPr>
        <p:txBody>
          <a:bodyPr/>
          <a:lstStyle/>
          <a:p>
            <a:pPr algn="ctr" eaLnBrk="1" hangingPunct="1"/>
            <a:r>
              <a:rPr lang="fr-FR" sz="2400" dirty="0" err="1" smtClean="0">
                <a:latin typeface="Arial" charset="0"/>
                <a:ea typeface="ＭＳ Ｐゴシック" pitchFamily="34" charset="-128"/>
                <a:cs typeface="Arial" charset="0"/>
              </a:rPr>
              <a:t>Discriminación</a:t>
            </a:r>
            <a:r>
              <a:rPr lang="fr-FR" sz="24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fr-FR" sz="2400" dirty="0" err="1" smtClean="0">
                <a:latin typeface="Arial" charset="0"/>
                <a:ea typeface="ＭＳ Ｐゴシック" pitchFamily="34" charset="-128"/>
                <a:cs typeface="Arial" charset="0"/>
              </a:rPr>
              <a:t>por</a:t>
            </a:r>
            <a:r>
              <a:rPr lang="fr-FR" sz="24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fr-FR" sz="2400" dirty="0" err="1" smtClean="0">
                <a:latin typeface="Arial" charset="0"/>
                <a:ea typeface="ＭＳ Ｐゴシック" pitchFamily="34" charset="-128"/>
                <a:cs typeface="Arial" charset="0"/>
              </a:rPr>
              <a:t>motivos</a:t>
            </a:r>
            <a:r>
              <a:rPr lang="fr-FR" sz="2400" dirty="0" smtClean="0">
                <a:latin typeface="Arial" charset="0"/>
                <a:ea typeface="ＭＳ Ｐゴシック" pitchFamily="34" charset="-128"/>
                <a:cs typeface="Arial" charset="0"/>
              </a:rPr>
              <a:t> de </a:t>
            </a:r>
            <a:r>
              <a:rPr lang="fr-FR" sz="2400" dirty="0" err="1" smtClean="0">
                <a:latin typeface="Arial" charset="0"/>
                <a:ea typeface="ＭＳ Ｐゴシック" pitchFamily="34" charset="-128"/>
                <a:cs typeface="Arial" charset="0"/>
              </a:rPr>
              <a:t>discapacidad</a:t>
            </a:r>
            <a:endParaRPr lang="fr-FR" sz="24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9219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07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858838" y="917575"/>
            <a:ext cx="7467600" cy="5251450"/>
          </a:xfrm>
          <a:prstGeom prst="rect">
            <a:avLst/>
          </a:prstGeom>
          <a:solidFill>
            <a:srgbClr val="C00000">
              <a:alpha val="43921"/>
            </a:srgbClr>
          </a:solidFill>
          <a:ln>
            <a:noFill/>
          </a:ln>
          <a:extLst/>
        </p:spPr>
        <p:txBody>
          <a:bodyPr/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600" b="1" kern="1200">
                <a:solidFill>
                  <a:schemeClr val="tx2"/>
                </a:solidFill>
                <a:latin typeface="Arial"/>
                <a:ea typeface="ＭＳ Ｐゴシック" pitchFamily="-108" charset="-128"/>
                <a:cs typeface="Arial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pitchFamily="-108" charset="0"/>
                <a:ea typeface="ＭＳ Ｐゴシック" pitchFamily="-108" charset="-128"/>
                <a:cs typeface="Arial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pitchFamily="-108" charset="0"/>
                <a:ea typeface="ＭＳ Ｐゴシック" pitchFamily="-108" charset="-128"/>
                <a:cs typeface="Arial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pitchFamily="-108" charset="0"/>
                <a:ea typeface="ＭＳ Ｐゴシック" pitchFamily="-108" charset="-128"/>
                <a:cs typeface="Arial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pitchFamily="-108" charset="0"/>
                <a:ea typeface="ＭＳ Ｐゴシック" pitchFamily="-108" charset="-128"/>
                <a:cs typeface="Arial" charset="0"/>
              </a:defRPr>
            </a:lvl5pPr>
            <a:lvl6pPr marL="457200"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-108" charset="0"/>
                <a:ea typeface="ＭＳ Ｐゴシック" pitchFamily="-108" charset="-128"/>
              </a:defRPr>
            </a:lvl6pPr>
            <a:lvl7pPr marL="914400"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-108" charset="0"/>
                <a:ea typeface="ＭＳ Ｐゴシック" pitchFamily="-108" charset="-128"/>
              </a:defRPr>
            </a:lvl7pPr>
            <a:lvl8pPr marL="1371600"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-108" charset="0"/>
                <a:ea typeface="ＭＳ Ｐゴシック" pitchFamily="-108" charset="-128"/>
              </a:defRPr>
            </a:lvl8pPr>
            <a:lvl9pPr marL="1828800" algn="l" defTabSz="457200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pitchFamily="-108" charset="0"/>
                <a:ea typeface="ＭＳ Ｐゴシック" pitchFamily="-108" charset="-128"/>
              </a:defRPr>
            </a:lvl9pPr>
          </a:lstStyle>
          <a:p>
            <a:pPr algn="ctr" eaLnBrk="1" hangingPunct="1">
              <a:defRPr/>
            </a:pPr>
            <a:endParaRPr lang="en-US" sz="2800" b="0" dirty="0" smtClean="0">
              <a:solidFill>
                <a:schemeClr val="tx1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algn="ctr" eaLnBrk="1" hangingPunct="1">
              <a:defRPr/>
            </a:pPr>
            <a:r>
              <a:rPr lang="en-US" sz="2400" b="0" dirty="0" err="1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Cualquier</a:t>
            </a:r>
            <a:r>
              <a:rPr lang="en-US" sz="2400" b="0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distinción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exclusión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sz="2400" b="0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o </a:t>
            </a:r>
            <a:r>
              <a:rPr lang="en-US" sz="2400" dirty="0" err="1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restricción</a:t>
            </a:r>
            <a:r>
              <a:rPr lang="en-US" sz="2400" b="0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s-ES" sz="2400" b="0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por </a:t>
            </a:r>
            <a:r>
              <a:rPr lang="es-ES" sz="2400" b="0" dirty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motivos de discapacidad que tenga el </a:t>
            </a:r>
            <a:r>
              <a:rPr lang="es-ES" sz="2400" b="0" dirty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propósito</a:t>
            </a:r>
            <a:r>
              <a:rPr lang="es-ES" sz="2400" b="0" dirty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o el </a:t>
            </a:r>
            <a:r>
              <a:rPr lang="es-ES" sz="2400" b="0" dirty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efecto</a:t>
            </a:r>
            <a:r>
              <a:rPr lang="es-ES" sz="2400" b="0" dirty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de obstaculizar o dejar sin efecto el reconocimiento, goce o ejercicio, en igualdad de condiciones, de todos los derechos humanos y libertades fundamentales en los ámbitos político, económico, social, cultural, civil o de otro tipo. Incluye </a:t>
            </a:r>
            <a:r>
              <a:rPr lang="es-ES" sz="2400" dirty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todas las formas de discriminación</a:t>
            </a:r>
            <a:r>
              <a:rPr lang="es-ES" sz="2400" b="0" dirty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, entre ellas, la denegación de ajustes razonables;</a:t>
            </a:r>
            <a:r>
              <a:rPr lang="en-US" sz="2400" b="0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</a:p>
          <a:p>
            <a:pPr algn="ctr" eaLnBrk="1" hangingPunct="1">
              <a:defRPr/>
            </a:pPr>
            <a:r>
              <a:rPr lang="en-US" sz="2800" b="0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 </a:t>
            </a:r>
          </a:p>
          <a:p>
            <a:pPr algn="ctr" eaLnBrk="1" hangingPunct="1">
              <a:defRPr/>
            </a:pPr>
            <a:r>
              <a:rPr lang="en-US" sz="3200" dirty="0" smtClean="0">
                <a:ea typeface="Calibri" pitchFamily="34" charset="0"/>
                <a:cs typeface="Times New Roman" pitchFamily="18" charset="0"/>
              </a:rPr>
              <a:t/>
            </a:r>
            <a:br>
              <a:rPr lang="en-US" sz="3200" dirty="0" smtClean="0">
                <a:ea typeface="Calibri" pitchFamily="34" charset="0"/>
                <a:cs typeface="Times New Roman" pitchFamily="18" charset="0"/>
              </a:rPr>
            </a:br>
            <a:r>
              <a:rPr lang="en-US" sz="3200" dirty="0" smtClean="0">
                <a:ea typeface="Calibri" pitchFamily="34" charset="0"/>
                <a:cs typeface="Times New Roman" pitchFamily="18" charset="0"/>
              </a:rPr>
              <a:t/>
            </a:r>
            <a:br>
              <a:rPr lang="en-US" sz="3200" dirty="0" smtClean="0">
                <a:ea typeface="Calibri" pitchFamily="34" charset="0"/>
                <a:cs typeface="Times New Roman" pitchFamily="18" charset="0"/>
              </a:rPr>
            </a:br>
            <a:endParaRPr lang="en-US" sz="3200" dirty="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90525" y="274638"/>
            <a:ext cx="8485188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Ajustes 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razonables</a:t>
            </a: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16000" y="1563688"/>
            <a:ext cx="7056438" cy="407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01700" y="1563688"/>
            <a:ext cx="7489825" cy="4379912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2800" b="1" i="1" dirty="0" smtClean="0">
                <a:cs typeface="Arial" charset="0"/>
              </a:rPr>
              <a:t>M</a:t>
            </a:r>
            <a:r>
              <a:rPr lang="es-ES" sz="2800" b="1" i="1" dirty="0" err="1" smtClean="0">
                <a:cs typeface="Arial" charset="0"/>
              </a:rPr>
              <a:t>odificaciones</a:t>
            </a:r>
            <a:r>
              <a:rPr lang="es-ES" sz="2800" b="1" i="1" dirty="0" smtClean="0">
                <a:cs typeface="Arial" charset="0"/>
              </a:rPr>
              <a:t> </a:t>
            </a:r>
            <a:r>
              <a:rPr lang="es-ES" sz="2800" i="1" dirty="0">
                <a:cs typeface="Arial" charset="0"/>
              </a:rPr>
              <a:t>y </a:t>
            </a:r>
            <a:r>
              <a:rPr lang="es-ES" sz="2800" b="1" i="1" dirty="0">
                <a:cs typeface="Arial" charset="0"/>
              </a:rPr>
              <a:t>adaptaciones</a:t>
            </a:r>
            <a:r>
              <a:rPr lang="es-ES" sz="2800" i="1" dirty="0">
                <a:cs typeface="Arial" charset="0"/>
              </a:rPr>
              <a:t> necesarias y adecuadas que no impongan una </a:t>
            </a:r>
            <a:r>
              <a:rPr lang="es-ES" sz="2800" b="1" i="1" dirty="0">
                <a:cs typeface="Arial" charset="0"/>
              </a:rPr>
              <a:t>carga desproporcionada o indebida</a:t>
            </a:r>
            <a:r>
              <a:rPr lang="es-ES" sz="2800" i="1" dirty="0">
                <a:cs typeface="Arial" charset="0"/>
              </a:rPr>
              <a:t>, cuando se requieran </a:t>
            </a:r>
            <a:r>
              <a:rPr lang="es-ES" sz="2800" b="1" i="1" dirty="0">
                <a:cs typeface="Arial" charset="0"/>
              </a:rPr>
              <a:t>en un caso particular</a:t>
            </a:r>
            <a:r>
              <a:rPr lang="es-ES" sz="2800" i="1" dirty="0">
                <a:cs typeface="Arial" charset="0"/>
              </a:rPr>
              <a:t>, para garantizar a las personas con discapacidad el goce o </a:t>
            </a:r>
            <a:r>
              <a:rPr lang="es-ES" sz="2800" b="1" i="1" dirty="0">
                <a:cs typeface="Arial" charset="0"/>
              </a:rPr>
              <a:t>ejercicio, en igualdad de condiciones </a:t>
            </a:r>
            <a:r>
              <a:rPr lang="es-ES" sz="2800" i="1" dirty="0">
                <a:cs typeface="Arial" charset="0"/>
              </a:rPr>
              <a:t>con las demás, de todos los derechos humanos y libertades </a:t>
            </a:r>
            <a:r>
              <a:rPr lang="es-ES" sz="2800" i="1" dirty="0" smtClean="0">
                <a:cs typeface="Arial" charset="0"/>
              </a:rPr>
              <a:t>fundamentales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800" i="1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90525" y="274638"/>
            <a:ext cx="8485188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Ajustes 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razonables</a:t>
            </a: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16000" y="1563688"/>
            <a:ext cx="7056438" cy="407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sz="2800" b="1" dirty="0" err="1" smtClean="0">
                <a:solidFill>
                  <a:schemeClr val="tx2"/>
                </a:solidFill>
                <a:cs typeface="Arial" charset="0"/>
              </a:rPr>
              <a:t>Elementos</a:t>
            </a:r>
            <a:endParaRPr lang="en-US" sz="2800" b="1" dirty="0" smtClean="0">
              <a:solidFill>
                <a:schemeClr val="tx2"/>
              </a:solidFill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3600" b="1" dirty="0">
              <a:solidFill>
                <a:schemeClr val="tx2"/>
              </a:solidFill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 smtClean="0">
                <a:cs typeface="Arial" charset="0"/>
              </a:rPr>
              <a:t>Son de </a:t>
            </a:r>
            <a:r>
              <a:rPr lang="en-US" sz="2200" dirty="0" err="1" smtClean="0">
                <a:cs typeface="Arial" charset="0"/>
              </a:rPr>
              <a:t>realización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inmediata</a:t>
            </a:r>
            <a:endParaRPr lang="en-US" sz="22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200" dirty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 smtClean="0">
                <a:cs typeface="Arial" charset="0"/>
              </a:rPr>
              <a:t>Se </a:t>
            </a:r>
            <a:r>
              <a:rPr lang="en-US" sz="2200" dirty="0" err="1" smtClean="0">
                <a:cs typeface="Arial" charset="0"/>
              </a:rPr>
              <a:t>aplican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en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casos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particulares</a:t>
            </a:r>
            <a:endParaRPr lang="en-US" sz="22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200" dirty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 smtClean="0">
                <a:cs typeface="Arial" charset="0"/>
              </a:rPr>
              <a:t>Se </a:t>
            </a:r>
            <a:r>
              <a:rPr lang="en-US" sz="2200" dirty="0" err="1" smtClean="0">
                <a:cs typeface="Arial" charset="0"/>
              </a:rPr>
              <a:t>aplican</a:t>
            </a:r>
            <a:r>
              <a:rPr lang="en-US" sz="2200" dirty="0" smtClean="0">
                <a:cs typeface="Arial" charset="0"/>
              </a:rPr>
              <a:t> a </a:t>
            </a:r>
            <a:r>
              <a:rPr lang="en-US" sz="2200" dirty="0" err="1" smtClean="0">
                <a:cs typeface="Arial" charset="0"/>
              </a:rPr>
              <a:t>petición</a:t>
            </a:r>
            <a:r>
              <a:rPr lang="en-US" sz="2200" dirty="0" smtClean="0">
                <a:cs typeface="Arial" charset="0"/>
              </a:rPr>
              <a:t> de </a:t>
            </a:r>
            <a:r>
              <a:rPr lang="en-US" sz="2200" dirty="0" err="1" smtClean="0">
                <a:cs typeface="Arial" charset="0"/>
              </a:rPr>
              <a:t>una</a:t>
            </a:r>
            <a:r>
              <a:rPr lang="en-US" sz="2200" dirty="0" smtClean="0">
                <a:cs typeface="Arial" charset="0"/>
              </a:rPr>
              <a:t> persona con </a:t>
            </a:r>
            <a:r>
              <a:rPr lang="en-US" sz="2200" dirty="0" err="1" smtClean="0">
                <a:cs typeface="Arial" charset="0"/>
              </a:rPr>
              <a:t>discapacidad</a:t>
            </a:r>
            <a:endParaRPr lang="en-US" sz="22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200" dirty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 err="1" smtClean="0">
                <a:cs typeface="Arial" charset="0"/>
              </a:rPr>
              <a:t>Requieren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una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prueba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objetiva</a:t>
            </a:r>
            <a:r>
              <a:rPr lang="en-US" sz="2200" dirty="0" smtClean="0">
                <a:cs typeface="Arial" charset="0"/>
              </a:rPr>
              <a:t> de </a:t>
            </a:r>
            <a:r>
              <a:rPr lang="en-US" sz="2200" dirty="0" err="1" smtClean="0">
                <a:cs typeface="Arial" charset="0"/>
              </a:rPr>
              <a:t>razonabilidad</a:t>
            </a:r>
            <a:endParaRPr lang="en-US" sz="220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956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90525" y="274638"/>
            <a:ext cx="8485188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Ajustes 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razonables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/>
            </a:r>
            <a:b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</a:br>
            <a:r>
              <a:rPr lang="fr-FR" sz="2400" dirty="0" err="1" smtClean="0">
                <a:latin typeface="Arial" charset="0"/>
                <a:ea typeface="ＭＳ Ｐゴシック" pitchFamily="34" charset="-128"/>
                <a:cs typeface="Arial" charset="0"/>
              </a:rPr>
              <a:t>Prueba</a:t>
            </a:r>
            <a:r>
              <a:rPr lang="fr-FR" sz="24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fr-FR" sz="2400" dirty="0" err="1">
                <a:latin typeface="Arial" charset="0"/>
                <a:ea typeface="ＭＳ Ｐゴシック" pitchFamily="34" charset="-128"/>
                <a:cs typeface="Arial" charset="0"/>
              </a:rPr>
              <a:t>objetiva</a:t>
            </a:r>
            <a:r>
              <a:rPr lang="fr-FR" sz="2400" dirty="0">
                <a:latin typeface="Arial" charset="0"/>
                <a:ea typeface="ＭＳ Ｐゴシック" pitchFamily="34" charset="-128"/>
                <a:cs typeface="Arial" charset="0"/>
              </a:rPr>
              <a:t> de </a:t>
            </a:r>
            <a:r>
              <a:rPr lang="fr-FR" sz="2400" dirty="0" err="1" smtClean="0">
                <a:latin typeface="Arial" charset="0"/>
                <a:ea typeface="ＭＳ Ｐゴシック" pitchFamily="34" charset="-128"/>
                <a:cs typeface="Arial" charset="0"/>
              </a:rPr>
              <a:t>razonabilidad</a:t>
            </a:r>
            <a:r>
              <a:rPr lang="en-US" sz="3600" dirty="0">
                <a:cs typeface="Arial" charset="0"/>
              </a:rPr>
              <a:t/>
            </a:r>
            <a:br>
              <a:rPr lang="en-US" sz="3600" dirty="0">
                <a:cs typeface="Arial" charset="0"/>
              </a:rPr>
            </a:b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16000" y="1563688"/>
            <a:ext cx="7056438" cy="407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sz="2400" b="1" dirty="0" err="1" smtClean="0">
                <a:solidFill>
                  <a:schemeClr val="tx2"/>
                </a:solidFill>
                <a:cs typeface="Arial" charset="0"/>
              </a:rPr>
              <a:t>Elementos</a:t>
            </a:r>
            <a:endParaRPr lang="en-US" sz="2800" b="1" dirty="0" smtClean="0">
              <a:solidFill>
                <a:schemeClr val="tx2"/>
              </a:solidFill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 err="1" smtClean="0">
                <a:cs typeface="Arial" charset="0"/>
              </a:rPr>
              <a:t>Carga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indebida</a:t>
            </a:r>
            <a:endParaRPr lang="en-US" sz="22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200" dirty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 err="1" smtClean="0">
                <a:cs typeface="Arial" charset="0"/>
              </a:rPr>
              <a:t>Diálogo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interactivo</a:t>
            </a:r>
            <a:endParaRPr lang="en-US" sz="22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200" dirty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 err="1" smtClean="0">
                <a:cs typeface="Arial" charset="0"/>
              </a:rPr>
              <a:t>Justificación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objetiva</a:t>
            </a:r>
            <a:endParaRPr lang="en-US" sz="2200" dirty="0" smtClean="0">
              <a:cs typeface="Arial" charset="0"/>
            </a:endParaRP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 err="1" smtClean="0">
                <a:cs typeface="Arial" charset="0"/>
              </a:rPr>
              <a:t>Pertinente</a:t>
            </a:r>
            <a:endParaRPr lang="en-US" sz="2200" dirty="0" smtClean="0">
              <a:cs typeface="Arial" charset="0"/>
            </a:endParaRP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 err="1" smtClean="0">
                <a:cs typeface="Arial" charset="0"/>
              </a:rPr>
              <a:t>Proporcional</a:t>
            </a:r>
            <a:endParaRPr lang="en-US" sz="2200" dirty="0" smtClean="0">
              <a:cs typeface="Arial" charset="0"/>
            </a:endParaRP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 err="1" smtClean="0">
                <a:cs typeface="Arial" charset="0"/>
              </a:rPr>
              <a:t>Posible</a:t>
            </a:r>
            <a:endParaRPr lang="en-US" sz="2200" dirty="0" smtClean="0">
              <a:cs typeface="Arial" charset="0"/>
            </a:endParaRP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 err="1" smtClean="0">
                <a:cs typeface="Arial" charset="0"/>
              </a:rPr>
              <a:t>Financieramente</a:t>
            </a:r>
            <a:r>
              <a:rPr lang="en-US" sz="2200" dirty="0" smtClean="0">
                <a:cs typeface="Arial" charset="0"/>
              </a:rPr>
              <a:t> viable</a:t>
            </a: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 err="1" smtClean="0">
                <a:cs typeface="Arial" charset="0"/>
              </a:rPr>
              <a:t>Economicamente</a:t>
            </a:r>
            <a:r>
              <a:rPr lang="en-US" sz="2200" dirty="0" smtClean="0">
                <a:cs typeface="Arial" charset="0"/>
              </a:rPr>
              <a:t> viable</a:t>
            </a:r>
          </a:p>
          <a:p>
            <a:pPr marL="12001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en-US" sz="22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20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83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90525" y="274638"/>
            <a:ext cx="8485188" cy="1090612"/>
          </a:xfrm>
        </p:spPr>
        <p:txBody>
          <a:bodyPr/>
          <a:lstStyle/>
          <a:p>
            <a:pPr algn="ctr" eaLnBrk="1" hangingPunct="1"/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>Ajustes </a:t>
            </a:r>
            <a:r>
              <a:rPr lang="fr-FR" sz="3600" dirty="0" err="1" smtClean="0">
                <a:latin typeface="Arial" charset="0"/>
                <a:ea typeface="ＭＳ Ｐゴシック" pitchFamily="34" charset="-128"/>
                <a:cs typeface="Arial" charset="0"/>
              </a:rPr>
              <a:t>razonables</a:t>
            </a:r>
            <a: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  <a:t/>
            </a:r>
            <a:br>
              <a:rPr lang="fr-FR" sz="3600" dirty="0" smtClean="0">
                <a:latin typeface="Arial" charset="0"/>
                <a:ea typeface="ＭＳ Ｐゴシック" pitchFamily="34" charset="-128"/>
                <a:cs typeface="Arial" charset="0"/>
              </a:rPr>
            </a:br>
            <a:r>
              <a:rPr lang="en-US" sz="2400" dirty="0" err="1" smtClean="0">
                <a:cs typeface="Arial" charset="0"/>
              </a:rPr>
              <a:t>Carga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indebida</a:t>
            </a:r>
            <a:r>
              <a:rPr lang="en-US" sz="3600" dirty="0">
                <a:cs typeface="Arial" charset="0"/>
              </a:rPr>
              <a:t/>
            </a:r>
            <a:br>
              <a:rPr lang="en-US" sz="3600" dirty="0">
                <a:cs typeface="Arial" charset="0"/>
              </a:rPr>
            </a:b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16000" y="1563688"/>
            <a:ext cx="7056438" cy="407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3600" b="1" dirty="0">
              <a:solidFill>
                <a:schemeClr val="tx2"/>
              </a:solidFill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 smtClean="0">
                <a:cs typeface="Arial" charset="0"/>
              </a:rPr>
              <a:t>La </a:t>
            </a:r>
            <a:r>
              <a:rPr lang="en-US" sz="2200" dirty="0" err="1" smtClean="0">
                <a:cs typeface="Arial" charset="0"/>
              </a:rPr>
              <a:t>petición</a:t>
            </a:r>
            <a:r>
              <a:rPr lang="en-US" sz="2200" dirty="0" smtClean="0">
                <a:cs typeface="Arial" charset="0"/>
              </a:rPr>
              <a:t> de </a:t>
            </a:r>
            <a:r>
              <a:rPr lang="en-US" sz="2200" dirty="0" err="1" smtClean="0">
                <a:cs typeface="Arial" charset="0"/>
              </a:rPr>
              <a:t>ajuste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debe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dirigirse</a:t>
            </a:r>
            <a:r>
              <a:rPr lang="en-US" sz="2200" dirty="0" smtClean="0">
                <a:cs typeface="Arial" charset="0"/>
              </a:rPr>
              <a:t> al titular de </a:t>
            </a:r>
            <a:r>
              <a:rPr lang="en-US" sz="2200" dirty="0" err="1" smtClean="0">
                <a:cs typeface="Arial" charset="0"/>
              </a:rPr>
              <a:t>deberes</a:t>
            </a:r>
            <a:r>
              <a:rPr lang="en-US" sz="2200" dirty="0" smtClean="0">
                <a:cs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200" dirty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 smtClean="0">
                <a:cs typeface="Arial" charset="0"/>
              </a:rPr>
              <a:t>La </a:t>
            </a:r>
            <a:r>
              <a:rPr lang="en-US" sz="2200" dirty="0" err="1" smtClean="0">
                <a:cs typeface="Arial" charset="0"/>
              </a:rPr>
              <a:t>obligación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deberá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establecerse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en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virtud</a:t>
            </a:r>
            <a:r>
              <a:rPr lang="en-US" sz="2200" dirty="0" smtClean="0">
                <a:cs typeface="Arial" charset="0"/>
              </a:rPr>
              <a:t> de </a:t>
            </a:r>
            <a:r>
              <a:rPr lang="en-US" sz="2200" dirty="0" err="1" smtClean="0">
                <a:cs typeface="Arial" charset="0"/>
              </a:rPr>
              <a:t>una</a:t>
            </a:r>
            <a:r>
              <a:rPr lang="en-US" sz="2200" dirty="0" smtClean="0">
                <a:cs typeface="Arial" charset="0"/>
              </a:rPr>
              <a:t> ley o un </a:t>
            </a:r>
            <a:r>
              <a:rPr lang="en-US" sz="2200" dirty="0" err="1" smtClean="0">
                <a:cs typeface="Arial" charset="0"/>
              </a:rPr>
              <a:t>reglamento</a:t>
            </a:r>
            <a:endParaRPr lang="en-US" sz="22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endParaRPr lang="en-US" sz="22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200" dirty="0" smtClean="0">
                <a:cs typeface="Arial" charset="0"/>
              </a:rPr>
              <a:t>La ley o el </a:t>
            </a:r>
            <a:r>
              <a:rPr lang="en-US" sz="2200" dirty="0" err="1" smtClean="0">
                <a:cs typeface="Arial" charset="0"/>
              </a:rPr>
              <a:t>reglamento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deberán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identificar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quién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es</a:t>
            </a:r>
            <a:r>
              <a:rPr lang="en-US" sz="2200" dirty="0" smtClean="0">
                <a:cs typeface="Arial" charset="0"/>
              </a:rPr>
              <a:t> el titular de </a:t>
            </a:r>
            <a:r>
              <a:rPr lang="en-US" sz="2200" dirty="0" err="1" smtClean="0">
                <a:cs typeface="Arial" charset="0"/>
              </a:rPr>
              <a:t>deberes</a:t>
            </a:r>
            <a:r>
              <a:rPr lang="en-US" sz="2200" dirty="0" smtClean="0">
                <a:cs typeface="Arial" charset="0"/>
              </a:rPr>
              <a:t>, para </a:t>
            </a:r>
            <a:r>
              <a:rPr lang="en-US" sz="2200" dirty="0" err="1" smtClean="0">
                <a:cs typeface="Arial" charset="0"/>
              </a:rPr>
              <a:t>evitar</a:t>
            </a:r>
            <a:r>
              <a:rPr lang="en-US" sz="2200" dirty="0" smtClean="0">
                <a:cs typeface="Arial" charset="0"/>
              </a:rPr>
              <a:t> que la </a:t>
            </a:r>
            <a:r>
              <a:rPr lang="en-US" sz="2200" dirty="0" err="1" smtClean="0">
                <a:cs typeface="Arial" charset="0"/>
              </a:rPr>
              <a:t>carga</a:t>
            </a:r>
            <a:r>
              <a:rPr lang="en-US" sz="2200" dirty="0" smtClean="0">
                <a:cs typeface="Arial" charset="0"/>
              </a:rPr>
              <a:t> de la </a:t>
            </a:r>
            <a:r>
              <a:rPr lang="en-US" sz="2200" dirty="0" err="1" smtClean="0">
                <a:cs typeface="Arial" charset="0"/>
              </a:rPr>
              <a:t>identificación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recaiga</a:t>
            </a:r>
            <a:r>
              <a:rPr lang="en-US" sz="2200" dirty="0" smtClean="0">
                <a:cs typeface="Arial" charset="0"/>
              </a:rPr>
              <a:t> </a:t>
            </a:r>
            <a:r>
              <a:rPr lang="en-US" sz="2200" dirty="0" err="1" smtClean="0">
                <a:cs typeface="Arial" charset="0"/>
              </a:rPr>
              <a:t>sobre</a:t>
            </a:r>
            <a:r>
              <a:rPr lang="en-US" sz="2200" dirty="0" smtClean="0">
                <a:cs typeface="Arial" charset="0"/>
              </a:rPr>
              <a:t> el </a:t>
            </a:r>
            <a:r>
              <a:rPr lang="en-US" sz="2200" dirty="0" err="1" smtClean="0">
                <a:cs typeface="Arial" charset="0"/>
              </a:rPr>
              <a:t>derechohabiente</a:t>
            </a:r>
            <a:endParaRPr lang="en-US" sz="22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200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53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e 7">
      <a:dk1>
        <a:srgbClr val="333333"/>
      </a:dk1>
      <a:lt1>
        <a:sysClr val="window" lastClr="FFFFFF"/>
      </a:lt1>
      <a:dk2>
        <a:srgbClr val="006FB7"/>
      </a:dk2>
      <a:lt2>
        <a:srgbClr val="CCCCCC"/>
      </a:lt2>
      <a:accent1>
        <a:srgbClr val="006FB7"/>
      </a:accent1>
      <a:accent2>
        <a:srgbClr val="5693C9"/>
      </a:accent2>
      <a:accent3>
        <a:srgbClr val="F18E00"/>
      </a:accent3>
      <a:accent4>
        <a:srgbClr val="8C1713"/>
      </a:accent4>
      <a:accent5>
        <a:srgbClr val="7FBADF"/>
      </a:accent5>
      <a:accent6>
        <a:srgbClr val="C58781"/>
      </a:accent6>
      <a:hlink>
        <a:srgbClr val="006FB7"/>
      </a:hlink>
      <a:folHlink>
        <a:srgbClr val="5693C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LongProperties xmlns="http://schemas.microsoft.com/office/2006/metadata/longProperties"/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RUTitle xmlns="b4e33e86-409b-44c1-8485-331954efb210" xsi:nil="true"/>
    <ARTitle xmlns="b4e33e86-409b-44c1-8485-331954efb210" xsi:nil="true"/>
    <FRTitle xmlns="b4e33e86-409b-44c1-8485-331954efb210" xsi:nil="true"/>
    <SPTitle xmlns="b4e33e86-409b-44c1-8485-331954efb210" xsi:nil="true"/>
    <Order1 xmlns="b4e33e86-409b-44c1-8485-331954efb210" xsi:nil="true"/>
    <CHTitle xmlns="b4e33e86-409b-44c1-8485-331954efb210" xsi:nil="true"/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53A45F6AB2A940B420808D23E0E2E1" ma:contentTypeVersion="5" ma:contentTypeDescription="Create a new document." ma:contentTypeScope="" ma:versionID="5a7f69b97e597fe9441f8c904db091e1">
  <xsd:schema xmlns:xsd="http://www.w3.org/2001/XMLSchema" xmlns:p="http://schemas.microsoft.com/office/2006/metadata/properties" xmlns:ns1="http://schemas.microsoft.com/sharepoint/v3" xmlns:ns2="b4e33e86-409b-44c1-8485-331954efb210" targetNamespace="http://schemas.microsoft.com/office/2006/metadata/properties" ma:root="true" ma:fieldsID="cf551296ee1a8887e5c78874e2fd4914" ns1:_="" ns2:_="">
    <xsd:import namespace="http://schemas.microsoft.com/sharepoint/v3"/>
    <xsd:import namespace="b4e33e86-409b-44c1-8485-331954efb210"/>
    <xsd:element name="properties">
      <xsd:complexType>
        <xsd:sequence>
          <xsd:element name="documentManagement">
            <xsd:complexType>
              <xsd:all>
                <xsd:element ref="ns2:FRTitle" minOccurs="0"/>
                <xsd:element ref="ns2:SPTitle" minOccurs="0"/>
                <xsd:element ref="ns2:ARTitle" minOccurs="0"/>
                <xsd:element ref="ns2:RUTitle" minOccurs="0"/>
                <xsd:element ref="ns2:CHTitle" minOccurs="0"/>
                <xsd:element ref="ns2:Order1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internalName="PublishingExpirationDate">
      <xsd:simpleType>
        <xsd:restriction base="dms:Unknown"/>
      </xsd:simpleType>
    </xsd:element>
  </xsd:schema>
  <xsd:schema xmlns:xsd="http://www.w3.org/2001/XMLSchema" xmlns:dms="http://schemas.microsoft.com/office/2006/documentManagement/types" targetNamespace="b4e33e86-409b-44c1-8485-331954efb210" elementFormDefault="qualified">
    <xsd:import namespace="http://schemas.microsoft.com/office/2006/documentManagement/types"/>
    <xsd:element name="FRTitle" ma:index="2" nillable="true" ma:displayName="FRTitle" ma:internalName="FRTitle">
      <xsd:simpleType>
        <xsd:restriction base="dms:Text">
          <xsd:maxLength value="255"/>
        </xsd:restriction>
      </xsd:simpleType>
    </xsd:element>
    <xsd:element name="SPTitle" ma:index="3" nillable="true" ma:displayName="SPTitle" ma:internalName="SPTitle">
      <xsd:simpleType>
        <xsd:restriction base="dms:Text">
          <xsd:maxLength value="255"/>
        </xsd:restriction>
      </xsd:simpleType>
    </xsd:element>
    <xsd:element name="ARTitle" ma:index="4" nillable="true" ma:displayName="ARTitle" ma:internalName="ARTitle">
      <xsd:simpleType>
        <xsd:restriction base="dms:Text">
          <xsd:maxLength value="255"/>
        </xsd:restriction>
      </xsd:simpleType>
    </xsd:element>
    <xsd:element name="RUTitle" ma:index="5" nillable="true" ma:displayName="RUTitle" ma:internalName="RUTitle">
      <xsd:simpleType>
        <xsd:restriction base="dms:Text">
          <xsd:maxLength value="255"/>
        </xsd:restriction>
      </xsd:simpleType>
    </xsd:element>
    <xsd:element name="CHTitle" ma:index="6" nillable="true" ma:displayName="CHTitle" ma:internalName="CHTitle">
      <xsd:simpleType>
        <xsd:restriction base="dms:Text">
          <xsd:maxLength value="255"/>
        </xsd:restriction>
      </xsd:simpleType>
    </xsd:element>
    <xsd:element name="Order1" ma:index="7" nillable="true" ma:displayName="OrderNbr" ma:decimals="0" ma:internalName="Order1" ma:percentage="FALSE">
      <xsd:simpleType>
        <xsd:restriction base="dms:Number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3" ma:displayName="Content Type" ma:readOnly="tru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F8E1EA8F-47EC-4EB5-AF7F-28BA73081CB3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58BBA707-B4D5-4148-8120-CA27406FBE5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B0021C1-1FC0-404B-98C8-4254CE025968}">
  <ds:schemaRefs>
    <ds:schemaRef ds:uri="b4e33e86-409b-44c1-8485-331954efb210"/>
    <ds:schemaRef ds:uri="http://purl.org/dc/dcmitype/"/>
    <ds:schemaRef ds:uri="http://schemas.openxmlformats.org/package/2006/metadata/core-properties"/>
    <ds:schemaRef ds:uri="http://purl.org/dc/terms/"/>
    <ds:schemaRef ds:uri="http://purl.org/dc/elements/1.1/"/>
    <ds:schemaRef ds:uri="http://www.w3.org/XML/1998/namespace"/>
    <ds:schemaRef ds:uri="http://schemas.microsoft.com/office/2006/documentManagement/types"/>
    <ds:schemaRef ds:uri="http://schemas.microsoft.com/sharepoint/v3"/>
    <ds:schemaRef ds:uri="http://schemas.microsoft.com/office/2006/metadata/properties"/>
    <ds:schemaRef ds:uri="http://schemas.microsoft.com/office/infopath/2007/PartnerControls"/>
  </ds:schemaRefs>
</ds:datastoreItem>
</file>

<file path=customXml/itemProps4.xml><?xml version="1.0" encoding="utf-8"?>
<ds:datastoreItem xmlns:ds="http://schemas.openxmlformats.org/officeDocument/2006/customXml" ds:itemID="{F4F62AFD-AF8F-42B7-99D8-5F92EF9CEDA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b4e33e86-409b-44c1-8485-331954efb210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3874</TotalTime>
  <Words>1456</Words>
  <Application>Microsoft Office PowerPoint</Application>
  <PresentationFormat>On-screen Show (4:3)</PresentationFormat>
  <Paragraphs>223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ＭＳ Ｐゴシック</vt:lpstr>
      <vt:lpstr>Arial</vt:lpstr>
      <vt:lpstr>Calibri</vt:lpstr>
      <vt:lpstr>Times New Roman</vt:lpstr>
      <vt:lpstr>Wingdings</vt:lpstr>
      <vt:lpstr>Thème Office</vt:lpstr>
      <vt:lpstr>Discriminación  por motivos de discapacidad </vt:lpstr>
      <vt:lpstr>PowerPoint Presentation</vt:lpstr>
      <vt:lpstr>Reflexionar acerca de la  discriminación</vt:lpstr>
      <vt:lpstr>Modalidades de discriminación</vt:lpstr>
      <vt:lpstr>Discriminación por motivos de discapacidad</vt:lpstr>
      <vt:lpstr>Ajustes razonables</vt:lpstr>
      <vt:lpstr>Ajustes razonables</vt:lpstr>
      <vt:lpstr>Ajustes razonables Prueba objetiva de razonabilidad </vt:lpstr>
      <vt:lpstr>Ajustes razonables Carga indebida </vt:lpstr>
      <vt:lpstr>Ajustes razonables Diálogo interactivo </vt:lpstr>
      <vt:lpstr>Ajustes razonables Justificación objetiva </vt:lpstr>
      <vt:lpstr>Ajustes razonables Justificación objetiva </vt:lpstr>
      <vt:lpstr>Ajustes razonables Justificación objetiva </vt:lpstr>
      <vt:lpstr>Ajustes razonables Justificación objetiva  </vt:lpstr>
      <vt:lpstr>Ajustes razonables Justificación objetiva  </vt:lpstr>
      <vt:lpstr>Ajustes razonables Justificación objetiva   </vt:lpstr>
      <vt:lpstr>Discriminación por motivo de discapacidad</vt:lpstr>
      <vt:lpstr>Medidas específicas</vt:lpstr>
      <vt:lpstr>¿Quiénes son los titulares de deberes?</vt:lpstr>
      <vt:lpstr>Fuentes</vt:lpstr>
    </vt:vector>
  </TitlesOfParts>
  <Company>Eddy Hill 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5 Discrimination PPTX</dc:title>
  <dc:creator>Eddy Hill</dc:creator>
  <cp:lastModifiedBy>ordi</cp:lastModifiedBy>
  <cp:revision>267</cp:revision>
  <cp:lastPrinted>2011-08-23T07:30:07Z</cp:lastPrinted>
  <dcterms:created xsi:type="dcterms:W3CDTF">2010-05-19T14:44:31Z</dcterms:created>
  <dcterms:modified xsi:type="dcterms:W3CDTF">2015-07-26T19:40:09Z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David McCreery</vt:lpwstr>
  </property>
  <property fmtid="{D5CDD505-2E9C-101B-9397-08002B2CF9AE}" pid="3" name="xd_Signature">
    <vt:lpwstr/>
  </property>
  <property fmtid="{D5CDD505-2E9C-101B-9397-08002B2CF9AE}" pid="4" name="display_urn:schemas-microsoft-com:office:office#Author">
    <vt:lpwstr>David McCreery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  <property fmtid="{D5CDD505-2E9C-101B-9397-08002B2CF9AE}" pid="9" name="ContentTypeId">
    <vt:lpwstr>0x0101000653A45F6AB2A940B420808D23E0E2E1</vt:lpwstr>
  </property>
</Properties>
</file>